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0"/>
  </p:notesMasterIdLst>
  <p:sldIdLst>
    <p:sldId id="274" r:id="rId5"/>
    <p:sldId id="381" r:id="rId6"/>
    <p:sldId id="390" r:id="rId7"/>
    <p:sldId id="382" r:id="rId8"/>
    <p:sldId id="393" r:id="rId9"/>
    <p:sldId id="395" r:id="rId10"/>
    <p:sldId id="383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2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293" r:id="rId32"/>
    <p:sldId id="294" r:id="rId33"/>
    <p:sldId id="295" r:id="rId34"/>
    <p:sldId id="384" r:id="rId35"/>
    <p:sldId id="385" r:id="rId36"/>
    <p:sldId id="386" r:id="rId37"/>
    <p:sldId id="387" r:id="rId38"/>
    <p:sldId id="388" r:id="rId39"/>
    <p:sldId id="396" r:id="rId40"/>
    <p:sldId id="316" r:id="rId41"/>
    <p:sldId id="397" r:id="rId42"/>
    <p:sldId id="453" r:id="rId43"/>
    <p:sldId id="443" r:id="rId44"/>
    <p:sldId id="438" r:id="rId45"/>
    <p:sldId id="439" r:id="rId46"/>
    <p:sldId id="448" r:id="rId47"/>
    <p:sldId id="449" r:id="rId48"/>
    <p:sldId id="450" r:id="rId49"/>
    <p:sldId id="444" r:id="rId50"/>
    <p:sldId id="440" r:id="rId51"/>
    <p:sldId id="452" r:id="rId52"/>
    <p:sldId id="441" r:id="rId53"/>
    <p:sldId id="447" r:id="rId54"/>
    <p:sldId id="282" r:id="rId55"/>
    <p:sldId id="455" r:id="rId56"/>
    <p:sldId id="456" r:id="rId57"/>
    <p:sldId id="457" r:id="rId58"/>
    <p:sldId id="458" r:id="rId59"/>
    <p:sldId id="459" r:id="rId60"/>
    <p:sldId id="460" r:id="rId61"/>
    <p:sldId id="461" r:id="rId62"/>
    <p:sldId id="462" r:id="rId63"/>
    <p:sldId id="291" r:id="rId64"/>
    <p:sldId id="463" r:id="rId65"/>
    <p:sldId id="464" r:id="rId66"/>
    <p:sldId id="465" r:id="rId67"/>
    <p:sldId id="466" r:id="rId68"/>
    <p:sldId id="468" r:id="rId69"/>
    <p:sldId id="469" r:id="rId70"/>
    <p:sldId id="470" r:id="rId71"/>
    <p:sldId id="471" r:id="rId72"/>
    <p:sldId id="472" r:id="rId73"/>
    <p:sldId id="473" r:id="rId74"/>
    <p:sldId id="474" r:id="rId75"/>
    <p:sldId id="475" r:id="rId76"/>
    <p:sldId id="476" r:id="rId77"/>
    <p:sldId id="477" r:id="rId78"/>
    <p:sldId id="308" r:id="rId79"/>
    <p:sldId id="309" r:id="rId80"/>
    <p:sldId id="310" r:id="rId81"/>
    <p:sldId id="311" r:id="rId82"/>
    <p:sldId id="312" r:id="rId83"/>
    <p:sldId id="512" r:id="rId84"/>
    <p:sldId id="513" r:id="rId85"/>
    <p:sldId id="514" r:id="rId86"/>
    <p:sldId id="515" r:id="rId87"/>
    <p:sldId id="502" r:id="rId88"/>
    <p:sldId id="516" r:id="rId89"/>
    <p:sldId id="507" r:id="rId90"/>
    <p:sldId id="508" r:id="rId91"/>
    <p:sldId id="509" r:id="rId92"/>
    <p:sldId id="510" r:id="rId93"/>
    <p:sldId id="517" r:id="rId94"/>
    <p:sldId id="491" r:id="rId95"/>
    <p:sldId id="503" r:id="rId96"/>
    <p:sldId id="518" r:id="rId97"/>
    <p:sldId id="519" r:id="rId98"/>
    <p:sldId id="394" r:id="rId99"/>
    <p:sldId id="362" r:id="rId100"/>
    <p:sldId id="364" r:id="rId101"/>
    <p:sldId id="501" r:id="rId102"/>
    <p:sldId id="533" r:id="rId103"/>
    <p:sldId id="534" r:id="rId104"/>
    <p:sldId id="528" r:id="rId105"/>
    <p:sldId id="540" r:id="rId106"/>
    <p:sldId id="535" r:id="rId107"/>
    <p:sldId id="541" r:id="rId108"/>
    <p:sldId id="542" r:id="rId109"/>
    <p:sldId id="536" r:id="rId110"/>
    <p:sldId id="543" r:id="rId111"/>
    <p:sldId id="544" r:id="rId112"/>
    <p:sldId id="537" r:id="rId113"/>
    <p:sldId id="545" r:id="rId114"/>
    <p:sldId id="538" r:id="rId115"/>
    <p:sldId id="539" r:id="rId116"/>
    <p:sldId id="529" r:id="rId117"/>
    <p:sldId id="546" r:id="rId118"/>
    <p:sldId id="54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26F4AE-9A66-47B5-B985-0C8E2AEC07D1}" type="slidenum">
              <a:rPr lang="en-US"/>
              <a:pPr/>
              <a:t>3</a:t>
            </a:fld>
            <a:endParaRPr lang="en-US"/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920" y="4343400"/>
            <a:ext cx="5028161" cy="4114800"/>
          </a:xfrm>
        </p:spPr>
        <p:txBody>
          <a:bodyPr/>
          <a:lstStyle/>
          <a:p>
            <a:endParaRPr lang="en-US" sz="14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6DC4DE6B-4FAD-4284-AAF0-47CA7215B3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9FD3A5E-8194-490A-BF3B-671B8291DC54}" type="slidenum">
              <a:rPr lang="en-US" altLang="en-US" sz="1300" smtClean="0"/>
              <a:pPr>
                <a:spcBef>
                  <a:spcPct val="0"/>
                </a:spcBef>
              </a:pPr>
              <a:t>92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5A6784DF-B5DF-4498-96A0-D1B1454C1E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0F20EEBB-0765-4DF3-B4B4-9043CB7AED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F136A9A4-E561-4416-8802-0313A144DC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F94858-3F5C-490D-ACCD-13BE8B68E8B2}" type="slidenum">
              <a:rPr lang="en-US" altLang="en-US" sz="1300" smtClean="0"/>
              <a:pPr>
                <a:spcBef>
                  <a:spcPct val="0"/>
                </a:spcBef>
              </a:pPr>
              <a:t>96</a:t>
            </a:fld>
            <a:endParaRPr lang="en-US" altLang="en-US" sz="13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0BA2BE6E-BF8D-46F5-92F1-F2D2C5F291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576EE19D-E8AC-4B32-B44E-339430F7C3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4C25B0F8-9DCE-4EB8-BF87-6DB938DB1D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B6773075-644F-43DC-BD7B-D0A9AB3A13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28E8671D-F02C-4C55-B080-E37F7294A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525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25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25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25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25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6BD418-B617-4B6D-BE31-B71C16CF6780}" type="slidenum">
              <a:rPr lang="en-US" altLang="en-US" sz="1300" smtClean="0"/>
              <a:pPr/>
              <a:t>98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D32B83EB-C592-4560-81BB-A55893E0B652}" type="slidenum">
              <a:rPr lang="en-US"/>
              <a:pPr eaLnBrk="1" hangingPunct="1"/>
              <a:t>32</a:t>
            </a:fld>
            <a:endParaRPr lang="en-US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409E3073-86CC-4DD8-9453-0837A709CC43}" type="slidenum">
              <a:rPr lang="en-US"/>
              <a:pPr eaLnBrk="1" hangingPunct="1"/>
              <a:t>33</a:t>
            </a:fld>
            <a:endParaRPr 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FE989259-9CE7-4946-AB8F-CA440906FA2D}" type="slidenum">
              <a:rPr lang="en-US"/>
              <a:pPr eaLnBrk="1" hangingPunct="1"/>
              <a:t>35</a:t>
            </a:fld>
            <a:endParaRPr lang="en-US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6FB26-F0C8-4403-94A1-4FB118C9B0C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04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1EA6D263-8637-419A-90CF-B505A8991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0546D45-2524-48B0-AB08-5365CEDD9151}" type="slidenum">
              <a:rPr lang="en-US" altLang="en-US" sz="1300" smtClean="0"/>
              <a:pPr>
                <a:spcBef>
                  <a:spcPct val="0"/>
                </a:spcBef>
              </a:pPr>
              <a:t>84</a:t>
            </a:fld>
            <a:endParaRPr lang="en-US" altLang="en-US" sz="13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A4D2036B-B095-4DF7-A652-8E020D2557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ED82AFF-570E-40EA-9747-F483A412FB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E9032085-7B4F-4E15-A2DD-CBD32C3039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AF2FBC-5211-4A92-AD30-722B5E8FE39B}" type="slidenum">
              <a:rPr lang="en-US" altLang="en-US" sz="1300" smtClean="0"/>
              <a:pPr>
                <a:spcBef>
                  <a:spcPct val="0"/>
                </a:spcBef>
              </a:pPr>
              <a:t>85</a:t>
            </a:fld>
            <a:endParaRPr lang="en-US" altLang="en-US" sz="13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F1B26AE-7AFE-4F54-A7F6-377E8D015D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ABF2F1F-7993-4890-9406-E4C36CC173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05D85B3C-131B-43CC-92FF-404EEA973A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09D491-C358-40B8-93BB-F6466311BACF}" type="slidenum">
              <a:rPr lang="en-US" altLang="en-US" sz="1300" smtClean="0"/>
              <a:pPr>
                <a:spcBef>
                  <a:spcPct val="0"/>
                </a:spcBef>
              </a:pPr>
              <a:t>89</a:t>
            </a:fld>
            <a:endParaRPr lang="en-US" altLang="en-US" sz="13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4ECF57D8-52B4-4D80-86CE-B73267EC6D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526CD652-DEB5-44B9-9496-787E2E6ACF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48B54DD-669F-48A9-876D-C32CE8CC9C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25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25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9D8C3E-6301-4C68-8856-7CF5600F6C70}" type="slidenum">
              <a:rPr lang="en-US" altLang="en-US" sz="1300" smtClean="0"/>
              <a:pPr>
                <a:spcBef>
                  <a:spcPct val="0"/>
                </a:spcBef>
              </a:pPr>
              <a:t>91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653742C5-B31D-42F1-A885-B9768A85D3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3C7337D1-3B06-4FE4-B6E9-4FC01AD14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464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066800"/>
            <a:ext cx="5130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1066800"/>
            <a:ext cx="5130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49600" y="6400800"/>
            <a:ext cx="5384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70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464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914400" y="1066800"/>
            <a:ext cx="5130800" cy="4876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1066800"/>
            <a:ext cx="5130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49600" y="6400800"/>
            <a:ext cx="5384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80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9D652-E5C2-43B7-8360-1D31A7F2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C50C6-CC7D-42B9-978D-9CF166D4D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BF6E-859F-4630-A013-2A80BD33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C1F57-291F-483C-8CA9-2AFB3462BF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53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w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2000" dirty="0"/>
              <a:t>Object Oriented Structural modeling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727" y="2524780"/>
            <a:ext cx="10225530" cy="59032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Static UML Design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425631D-AE6A-4268-AECF-EE37558E8D92}"/>
              </a:ext>
            </a:extLst>
          </p:cNvPr>
          <p:cNvSpPr txBox="1">
            <a:spLocks/>
          </p:cNvSpPr>
          <p:nvPr/>
        </p:nvSpPr>
        <p:spPr>
          <a:xfrm>
            <a:off x="1311564" y="3085766"/>
            <a:ext cx="10225530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Chapter Seven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762000"/>
            <a:ext cx="10464800" cy="533400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Class Attributes</a:t>
            </a:r>
          </a:p>
        </p:txBody>
      </p:sp>
      <p:grpSp>
        <p:nvGrpSpPr>
          <p:cNvPr id="156675" name="Group 3"/>
          <p:cNvGrpSpPr>
            <a:grpSpLocks/>
          </p:cNvGrpSpPr>
          <p:nvPr/>
        </p:nvGrpSpPr>
        <p:grpSpPr bwMode="auto">
          <a:xfrm>
            <a:off x="2209800" y="1676400"/>
            <a:ext cx="2590800" cy="3048000"/>
            <a:chOff x="336" y="1056"/>
            <a:chExt cx="1536" cy="1920"/>
          </a:xfrm>
        </p:grpSpPr>
        <p:sp>
          <p:nvSpPr>
            <p:cNvPr id="156676" name="Rectangle 4"/>
            <p:cNvSpPr>
              <a:spLocks noChangeArrowheads="1"/>
            </p:cNvSpPr>
            <p:nvPr/>
          </p:nvSpPr>
          <p:spPr bwMode="auto">
            <a:xfrm>
              <a:off x="336" y="1056"/>
              <a:ext cx="1536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Person</a:t>
              </a:r>
            </a:p>
          </p:txBody>
        </p:sp>
        <p:sp>
          <p:nvSpPr>
            <p:cNvPr id="156677" name="Rectangle 5"/>
            <p:cNvSpPr>
              <a:spLocks noChangeArrowheads="1"/>
            </p:cNvSpPr>
            <p:nvPr/>
          </p:nvSpPr>
          <p:spPr bwMode="auto">
            <a:xfrm>
              <a:off x="336" y="1536"/>
              <a:ext cx="1536" cy="10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name      : String</a:t>
              </a:r>
            </a:p>
            <a:p>
              <a:r>
                <a:rPr lang="en-US"/>
                <a:t>address   : Address</a:t>
              </a:r>
            </a:p>
            <a:p>
              <a:r>
                <a:rPr lang="en-US"/>
                <a:t>birthdate : Date</a:t>
              </a:r>
            </a:p>
            <a:p>
              <a:r>
                <a:rPr lang="en-US"/>
                <a:t>ssn          : Id</a:t>
              </a:r>
            </a:p>
          </p:txBody>
        </p:sp>
        <p:sp>
          <p:nvSpPr>
            <p:cNvPr id="156678" name="Rectangle 6"/>
            <p:cNvSpPr>
              <a:spLocks noChangeArrowheads="1"/>
            </p:cNvSpPr>
            <p:nvPr/>
          </p:nvSpPr>
          <p:spPr bwMode="auto">
            <a:xfrm>
              <a:off x="336" y="2592"/>
              <a:ext cx="1536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156679" name="Text Box 7"/>
          <p:cNvSpPr txBox="1">
            <a:spLocks noChangeArrowheads="1"/>
          </p:cNvSpPr>
          <p:nvPr/>
        </p:nvSpPr>
        <p:spPr bwMode="auto">
          <a:xfrm>
            <a:off x="4930775" y="2438400"/>
            <a:ext cx="482282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" pitchFamily="18" charset="0"/>
                <a:cs typeface="Times" pitchFamily="18" charset="0"/>
              </a:rPr>
              <a:t>An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attribute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is a named property of a class that describes the object being modeled.</a:t>
            </a:r>
          </a:p>
          <a:p>
            <a:pPr algn="just"/>
            <a:r>
              <a:rPr lang="en-US" sz="2800" dirty="0">
                <a:latin typeface="Times" pitchFamily="18" charset="0"/>
                <a:cs typeface="Times" pitchFamily="18" charset="0"/>
              </a:rPr>
              <a:t>In the class diagram, attributes appear in the second compartment just below the name-compartment.</a:t>
            </a:r>
          </a:p>
        </p:txBody>
      </p:sp>
    </p:spTree>
    <p:extLst>
      <p:ext uri="{BB962C8B-B14F-4D97-AF65-F5344CB8AC3E}">
        <p14:creationId xmlns:p14="http://schemas.microsoft.com/office/powerpoint/2010/main" val="42605401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BD31-EDD9-4C0B-8E86-9415F5D3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Dependency among packages</a:t>
            </a:r>
          </a:p>
        </p:txBody>
      </p:sp>
      <p:sp>
        <p:nvSpPr>
          <p:cNvPr id="38915" name="Text Placeholder 2">
            <a:extLst>
              <a:ext uri="{FF2B5EF4-FFF2-40B4-BE49-F238E27FC236}">
                <a16:creationId xmlns:a16="http://schemas.microsoft.com/office/drawing/2014/main" id="{048F6AAA-E216-4BDB-8CE7-72436DF0E835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6" name="Content Placeholder 3">
            <a:extLst>
              <a:ext uri="{FF2B5EF4-FFF2-40B4-BE49-F238E27FC236}">
                <a16:creationId xmlns:a16="http://schemas.microsoft.com/office/drawing/2014/main" id="{F02B36A4-11BB-4BA1-88B6-7653F40624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7" name="Slide Number Placeholder 4">
            <a:extLst>
              <a:ext uri="{FF2B5EF4-FFF2-40B4-BE49-F238E27FC236}">
                <a16:creationId xmlns:a16="http://schemas.microsoft.com/office/drawing/2014/main" id="{A18A9777-7420-4940-AD78-E67987E517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1395F2-1558-4660-8370-9BD8C4125687}" type="slidenum">
              <a:rPr lang="en-US" altLang="en-US" sz="1000"/>
              <a:pPr/>
              <a:t>100</a:t>
            </a:fld>
            <a:endParaRPr lang="en-US" altLang="en-US" sz="1000"/>
          </a:p>
        </p:txBody>
      </p:sp>
      <p:pic>
        <p:nvPicPr>
          <p:cNvPr id="38918" name="Picture 6">
            <a:extLst>
              <a:ext uri="{FF2B5EF4-FFF2-40B4-BE49-F238E27FC236}">
                <a16:creationId xmlns:a16="http://schemas.microsoft.com/office/drawing/2014/main" id="{2874EDCF-B39F-4B14-A83C-A05C173D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910" y="2352675"/>
            <a:ext cx="7010613" cy="251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Content Placeholder 1">
            <a:extLst>
              <a:ext uri="{FF2B5EF4-FFF2-40B4-BE49-F238E27FC236}">
                <a16:creationId xmlns:a16="http://schemas.microsoft.com/office/drawing/2014/main" id="{25DE5858-211B-4B95-87C3-1D6E9CE84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6" cy="4676179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 is a pictorial representation of the IT system that communicates the following: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organization of the system;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components with their functions;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the components interact with each other.</a:t>
            </a:r>
          </a:p>
          <a:p>
            <a:pPr>
              <a:lnSpc>
                <a:spcPct val="150000"/>
              </a:lnSpc>
            </a:pPr>
            <a:r>
              <a:rPr lang="en-US" alt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schematic representation is an outcome of the design principles software architects use and the decisions they make. </a:t>
            </a:r>
          </a:p>
          <a:p>
            <a:pPr>
              <a:lnSpc>
                <a:spcPct val="150000"/>
              </a:lnSpc>
            </a:pPr>
            <a:r>
              <a:rPr lang="en-US" alt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typical software architecture requires decisions concerning security, performance, manageability, etc.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Multi-Layer architectural pattern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Client–Server and other distributed architectural patterns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Broker architectural pattern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Pipe-and-Filter architectural pattern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Model–View–Controller (MVC) architectural pattern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9" name="Slide Number Placeholder 2">
            <a:extLst>
              <a:ext uri="{FF2B5EF4-FFF2-40B4-BE49-F238E27FC236}">
                <a16:creationId xmlns:a16="http://schemas.microsoft.com/office/drawing/2014/main" id="{F85FE406-8E9B-41ED-B6A9-9C0B4DE1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DEECBD-4519-4AF1-8566-EEB5E6D28F16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101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C4ACE8-B236-455C-8C8E-7CABB2A8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/>
                <a:latin typeface="Times New Roman" pitchFamily="18" charset="0"/>
                <a:cs typeface="Times New Roman" pitchFamily="18" charset="0"/>
              </a:rPr>
              <a:t>Architectural patterns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1">
            <a:extLst>
              <a:ext uri="{FF2B5EF4-FFF2-40B4-BE49-F238E27FC236}">
                <a16:creationId xmlns:a16="http://schemas.microsoft.com/office/drawing/2014/main" id="{6EB542DA-7D8E-4BDE-976A-BA2742D72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need to get the software architecture right due to the following reasons: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software development team makes the first set of decisions during the software architecture pattern selection.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the business requirements are available before this stage.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set of decisions are crucial in any project since sub-optimal decisions might result in budget and schedule overrun.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business stakeholders need to know about your progress.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 acts as a visual communication tool, therefore they can understand the system you are building.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 models make it easy to reuse them in other projects since you now know the decisions you made and the various trade-offs.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560A03-5752-4BDC-B34E-11AC201C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Should You Focus on Software Architecture?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5C034333-AE69-43FE-9D12-5B0A3E897F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E27E94-B2A5-488A-98D1-C1FB95A0D49C}" type="slidenum">
              <a:rPr lang="en-US" altLang="en-US" sz="1000"/>
              <a:pPr/>
              <a:t>102</a:t>
            </a:fld>
            <a:endParaRPr lang="en-US" altLang="en-US" sz="10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1">
            <a:extLst>
              <a:ext uri="{FF2B5EF4-FFF2-40B4-BE49-F238E27FC236}">
                <a16:creationId xmlns:a16="http://schemas.microsoft.com/office/drawing/2014/main" id="{F2BD97F6-12DD-4895-8ECF-6E34AD45F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layered systems each layer communicates only with the layers below it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Each layer has a well-defined </a:t>
            </a: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defining the services it provides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complex system can be built by superimposing layers at increasing levels of abstraction.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Multi-Layer architectural pattern makes it possible to replace a layer by an improved version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one of the most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patterns where the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is arranged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5E4738-97EF-47CC-8B43-D7313065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Multi-Layer architectural pattern</a:t>
            </a:r>
            <a:b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C7DBD713-B608-4C80-AA15-F99A142BF3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8701DB-08DF-4F8C-BBA9-31F743FEFCF2}" type="slidenum">
              <a:rPr lang="en-US" altLang="en-US" sz="1000"/>
              <a:pPr/>
              <a:t>103</a:t>
            </a:fld>
            <a:endParaRPr lang="en-US" altLang="en-US" sz="10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19185B-479E-4EE7-8899-6128FCE3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434086"/>
            <a:ext cx="11029616" cy="118872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Multi-Layer architectural pattern</a:t>
            </a:r>
            <a:endParaRPr lang="en-US" dirty="0"/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5DB54246-CDA5-436C-A5B8-4FB69EAB41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3C52A7-C6BF-4F04-9562-E4741352929C}" type="slidenum">
              <a:rPr lang="en-US" altLang="en-US" sz="1000"/>
              <a:pPr/>
              <a:t>104</a:t>
            </a:fld>
            <a:endParaRPr lang="en-US" altLang="en-US" sz="1000"/>
          </a:p>
        </p:txBody>
      </p:sp>
      <p:sp>
        <p:nvSpPr>
          <p:cNvPr id="43012" name="AutoShape 4" descr="Layered Software Architectural Pattern">
            <a:extLst>
              <a:ext uri="{FF2B5EF4-FFF2-40B4-BE49-F238E27FC236}">
                <a16:creationId xmlns:a16="http://schemas.microsoft.com/office/drawing/2014/main" id="{C924C07F-1D67-4CB0-9505-B55905E72013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1712480" y="1899539"/>
            <a:ext cx="8229600" cy="4524375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characteristics 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pattern are as follows: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outermost layer is where the data enters the system. </a:t>
            </a: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passes through the subsequent layers to reach the innermost layer, which is the database layer.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implementations of this pattern have at least 3 layers, namely, a presentation layer, an application layer, and a data layer. </a:t>
            </a: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access the presentation layer using a GUI, whereas the application layer runs the business logic. </a:t>
            </a: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layer has a database for the storage and retrieval of data.</a:t>
            </a:r>
          </a:p>
          <a:p>
            <a:pPr algn="just">
              <a:lnSpc>
                <a:spcPct val="150000"/>
              </a:lnSpc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pattern has the following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software is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since the tiers are segregated.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teams find it easy to manage the software infrastructure, therefore, it’s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large-scale web and cloud-hosted apps</a:t>
            </a:r>
            <a:r>
              <a:rPr lang="en-US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FD1B77-9565-4012-9C3A-8589DC9B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Multi-Layer architectural pattern</a:t>
            </a:r>
            <a:endParaRPr lang="en-US" sz="3500" dirty="0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BA4CC6F0-55EF-49F0-B7B4-08CF990232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AC415D-4336-4016-B6F5-9C6502A73B77}" type="slidenum">
              <a:rPr lang="en-US" altLang="en-US" sz="1000"/>
              <a:pPr/>
              <a:t>105</a:t>
            </a:fld>
            <a:endParaRPr lang="en-US" altLang="en-US" sz="1000"/>
          </a:p>
        </p:txBody>
      </p:sp>
      <p:pic>
        <p:nvPicPr>
          <p:cNvPr id="44036" name="Picture 4">
            <a:extLst>
              <a:ext uri="{FF2B5EF4-FFF2-40B4-BE49-F238E27FC236}">
                <a16:creationId xmlns:a16="http://schemas.microsoft.com/office/drawing/2014/main" id="{3914AA88-442B-4965-BADA-7AC004F2A7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084388"/>
            <a:ext cx="8229600" cy="4324350"/>
          </a:xfrm>
          <a:noFill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Content Placeholder 1">
            <a:extLst>
              <a:ext uri="{FF2B5EF4-FFF2-40B4-BE49-F238E27FC236}">
                <a16:creationId xmlns:a16="http://schemas.microsoft.com/office/drawing/2014/main" id="{910C904B-F65E-4DAB-9BF3-13659D934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another commonly used one, where there are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entities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a set of </a:t>
            </a: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clients</a:t>
            </a:r>
            <a:r>
              <a:rPr lang="en-US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altLang="en-US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are key characteristics of this pattern: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components send requests to the server, which processes them and responds back.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 server accepts a request from a client, it opens a connection with the client over a specific protocol.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Servers can be stateful or stateless.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stateful</a:t>
            </a: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 can receive 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requests </a:t>
            </a: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clients.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maintains a record of requests from the client, and this record is called a ‘session’.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9449AF-B80E-402E-920F-E02EFE2D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27" y="1892300"/>
            <a:ext cx="10654144" cy="448564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Client–Server and other distributed architectural patterns</a:t>
            </a:r>
            <a:b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AAF7234-8224-4AC5-B8B5-3EF105325B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9630C48-4EE9-440E-854B-DFA0B69938EE}" type="slidenum">
              <a:rPr lang="en-US" altLang="en-US" sz="1000"/>
              <a:pPr/>
              <a:t>106</a:t>
            </a:fld>
            <a:endParaRPr lang="en-US" altLang="en-US" sz="1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1">
            <a:extLst>
              <a:ext uri="{FF2B5EF4-FFF2-40B4-BE49-F238E27FC236}">
                <a16:creationId xmlns:a16="http://schemas.microsoft.com/office/drawing/2014/main" id="{19D99193-2E5F-4E8E-9F94-6F65AB72E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 are good examples of this pattern.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pattern has several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follows: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Clients access data from a server using authorized access, which improves the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sharing of data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Accessing a service is via a ‘user interface’ (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therefore, there’s no need to run terminal sessions or command prompts.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Client-server applications can be built irrespective of the platform or technology stack.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model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specific responsibilities for each component, which makes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maintenance easier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FBA13-2EB3-4D6C-9802-AF498F540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892300"/>
            <a:ext cx="11029616" cy="118872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Client–Server and other distributed architectural patterns</a:t>
            </a:r>
            <a:br>
              <a:rPr lang="en-US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30BEA6A9-8519-4587-8943-07681F561D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41397B-B50E-4F75-BDE5-7E42B10AE57E}" type="slidenum">
              <a:rPr lang="en-US" altLang="en-US" sz="1000"/>
              <a:pPr/>
              <a:t>107</a:t>
            </a:fld>
            <a:endParaRPr lang="en-US" altLang="en-US" sz="10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AB0E1C-F56B-4E5E-B42B-8368C72A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841500"/>
            <a:ext cx="11029616" cy="118872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Client–Server and other distributed architectural patterns</a:t>
            </a:r>
            <a:br>
              <a:rPr lang="en-US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AD4E83BA-F2BC-402C-9211-78F66C7952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450832-EF72-4DFE-B1BA-590E6F68F39F}" type="slidenum">
              <a:rPr lang="en-US" altLang="en-US" sz="1000"/>
              <a:pPr/>
              <a:t>108</a:t>
            </a:fld>
            <a:endParaRPr lang="en-US" altLang="en-US" sz="1000"/>
          </a:p>
        </p:txBody>
      </p:sp>
      <p:pic>
        <p:nvPicPr>
          <p:cNvPr id="47108" name="Picture 2">
            <a:extLst>
              <a:ext uri="{FF2B5EF4-FFF2-40B4-BE49-F238E27FC236}">
                <a16:creationId xmlns:a16="http://schemas.microsoft.com/office/drawing/2014/main" id="{5996FA35-BA11-42F4-B0F4-FB7EA1DD06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841500"/>
            <a:ext cx="8229600" cy="3805238"/>
          </a:xfrm>
          <a:noFill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1">
            <a:extLst>
              <a:ext uri="{FF2B5EF4-FFF2-40B4-BE49-F238E27FC236}">
                <a16:creationId xmlns:a16="http://schemas.microsoft.com/office/drawing/2014/main" id="{C1676A4E-747B-4199-ACD5-A952DA71A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distributed systems with components that provide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services independent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each other.</a:t>
            </a:r>
          </a:p>
          <a:p>
            <a:pPr eaLnBrk="1" hangingPunct="1"/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components could be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systems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different servers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however, clients still need their requests serviced.</a:t>
            </a:r>
          </a:p>
          <a:p>
            <a:pPr lvl="1" eaLnBrk="1" hangingPunct="1"/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“Broker architecture pattern” is a solution to this.</a:t>
            </a:r>
          </a:p>
          <a:p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the following broad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broker component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coordinates requests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responses between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broker has the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of the servers 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individual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they provide.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broker architectural pattern are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brokers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also has bridges and proxies for clients and servers.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send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broker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right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route the request to. It also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back to the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1" hangingPunct="1"/>
            <a:endParaRPr lang="en-US" alt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7B96F-B06C-41A3-B2CB-1BF7C5FF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Broker architectural pattern</a:t>
            </a:r>
            <a:br>
              <a:rPr lang="en-US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3D80EF78-00A7-4DC5-AD3E-C154DB49D3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CCD3F3-CF37-4025-A8B8-42F536023B7C}" type="slidenum">
              <a:rPr lang="en-US" altLang="en-US" sz="1000"/>
              <a:pPr/>
              <a:t>109</a:t>
            </a:fld>
            <a:endParaRPr lang="en-US" altLang="en-US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609601"/>
            <a:ext cx="10464800" cy="533400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Class Attributes …</a:t>
            </a:r>
          </a:p>
        </p:txBody>
      </p:sp>
      <p:sp>
        <p:nvSpPr>
          <p:cNvPr id="157699" name="Rectangle 3"/>
          <p:cNvSpPr>
            <a:spLocks noChangeArrowheads="1"/>
          </p:cNvSpPr>
          <p:nvPr/>
        </p:nvSpPr>
        <p:spPr bwMode="auto">
          <a:xfrm>
            <a:off x="2209800" y="1676400"/>
            <a:ext cx="25908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Person</a:t>
            </a:r>
          </a:p>
        </p:txBody>
      </p:sp>
      <p:sp>
        <p:nvSpPr>
          <p:cNvPr id="157700" name="Rectangle 4"/>
          <p:cNvSpPr>
            <a:spLocks noChangeArrowheads="1"/>
          </p:cNvSpPr>
          <p:nvPr/>
        </p:nvSpPr>
        <p:spPr bwMode="auto">
          <a:xfrm>
            <a:off x="2209800" y="2438400"/>
            <a:ext cx="2590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latin typeface="Times" pitchFamily="18" charset="0"/>
                <a:cs typeface="Times" pitchFamily="18" charset="0"/>
              </a:rPr>
              <a:t>name      : String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address   : Address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birthdate : Date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/ age        : Date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ssn          : Id</a:t>
            </a:r>
          </a:p>
        </p:txBody>
      </p:sp>
      <p:sp>
        <p:nvSpPr>
          <p:cNvPr id="157701" name="Rectangle 5"/>
          <p:cNvSpPr>
            <a:spLocks noChangeArrowheads="1"/>
          </p:cNvSpPr>
          <p:nvPr/>
        </p:nvSpPr>
        <p:spPr bwMode="auto">
          <a:xfrm>
            <a:off x="2209800" y="4724400"/>
            <a:ext cx="2590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5181600" y="1219201"/>
            <a:ext cx="51816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latin typeface="Times" pitchFamily="18" charset="0"/>
                <a:cs typeface="Times" pitchFamily="18" charset="0"/>
              </a:rPr>
              <a:t>Attributes are usually listed in the form:</a:t>
            </a:r>
          </a:p>
          <a:p>
            <a:endParaRPr lang="en-US" sz="2400" dirty="0">
              <a:latin typeface="Times" pitchFamily="18" charset="0"/>
              <a:cs typeface="Times" pitchFamily="18" charset="0"/>
            </a:endParaRPr>
          </a:p>
          <a:p>
            <a:pPr algn="ctr"/>
            <a:r>
              <a:rPr lang="en-US" sz="2400" dirty="0">
                <a:latin typeface="Times" pitchFamily="18" charset="0"/>
                <a:cs typeface="Times" pitchFamily="18" charset="0"/>
              </a:rPr>
              <a:t>        </a:t>
            </a:r>
            <a:r>
              <a:rPr lang="en-US" sz="2400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Visibility   </a:t>
            </a:r>
            <a:r>
              <a:rPr lang="en-US" sz="2400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attributeName</a:t>
            </a:r>
            <a:r>
              <a:rPr lang="en-US" sz="2400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 : Type</a:t>
            </a:r>
          </a:p>
          <a:p>
            <a:endParaRPr lang="en-US" sz="2400" dirty="0">
              <a:latin typeface="Times" pitchFamily="18" charset="0"/>
              <a:cs typeface="Times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>
                <a:latin typeface="Times" pitchFamily="18" charset="0"/>
                <a:cs typeface="Times" pitchFamily="18" charset="0"/>
              </a:rPr>
              <a:t>A </a:t>
            </a:r>
            <a:r>
              <a:rPr lang="en-US" sz="2400" i="1" dirty="0">
                <a:latin typeface="Times" pitchFamily="18" charset="0"/>
                <a:cs typeface="Times" pitchFamily="18" charset="0"/>
              </a:rPr>
              <a:t>derived</a:t>
            </a:r>
            <a:r>
              <a:rPr lang="en-US" sz="2400" dirty="0">
                <a:latin typeface="Times" pitchFamily="18" charset="0"/>
                <a:cs typeface="Times" pitchFamily="18" charset="0"/>
              </a:rPr>
              <a:t> attribute is one that can be computed from other attributes, but doesn’t actually exist. </a:t>
            </a:r>
          </a:p>
          <a:p>
            <a:r>
              <a:rPr lang="en-US" sz="2400" dirty="0">
                <a:latin typeface="Times" pitchFamily="18" charset="0"/>
                <a:cs typeface="Times" pitchFamily="18" charset="0"/>
              </a:rPr>
              <a:t>For example,</a:t>
            </a:r>
          </a:p>
          <a:p>
            <a:pPr algn="just"/>
            <a:r>
              <a:rPr lang="en-US" sz="2400" dirty="0">
                <a:latin typeface="Times" pitchFamily="18" charset="0"/>
                <a:cs typeface="Times" pitchFamily="18" charset="0"/>
              </a:rPr>
              <a:t>a Person’s age can be computed from his birth date. A derived attribute is designated by a preceding ‘/’ as in:</a:t>
            </a:r>
          </a:p>
          <a:p>
            <a:endParaRPr lang="en-US" sz="2400" dirty="0">
              <a:latin typeface="Times" pitchFamily="18" charset="0"/>
              <a:cs typeface="Times" pitchFamily="18" charset="0"/>
            </a:endParaRPr>
          </a:p>
          <a:p>
            <a:pPr algn="ctr"/>
            <a:r>
              <a:rPr lang="en-US" sz="2400" dirty="0">
                <a:latin typeface="Times" pitchFamily="18" charset="0"/>
                <a:cs typeface="Times" pitchFamily="18" charset="0"/>
              </a:rPr>
              <a:t>      / age : Date</a:t>
            </a:r>
          </a:p>
        </p:txBody>
      </p:sp>
    </p:spTree>
    <p:extLst>
      <p:ext uri="{BB962C8B-B14F-4D97-AF65-F5344CB8AC3E}">
        <p14:creationId xmlns:p14="http://schemas.microsoft.com/office/powerpoint/2010/main" val="42881814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82E73-087E-4922-BA2A-2163B400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Broker architectural pattern</a:t>
            </a:r>
            <a:endParaRPr lang="en-US" dirty="0"/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FEA697B2-EEEE-4A88-BE5B-7B5565AE6E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78037D-64B4-4036-99AD-B9E8DCAD9E8E}" type="slidenum">
              <a:rPr lang="en-US" altLang="en-US" sz="1000"/>
              <a:pPr/>
              <a:t>110</a:t>
            </a:fld>
            <a:endParaRPr lang="en-US" altLang="en-US" sz="1000"/>
          </a:p>
        </p:txBody>
      </p:sp>
      <p:pic>
        <p:nvPicPr>
          <p:cNvPr id="49156" name="Picture 2">
            <a:extLst>
              <a:ext uri="{FF2B5EF4-FFF2-40B4-BE49-F238E27FC236}">
                <a16:creationId xmlns:a16="http://schemas.microsoft.com/office/drawing/2014/main" id="{44324C51-73A0-4612-991E-D7E1BAAE41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776413"/>
            <a:ext cx="8229600" cy="3935412"/>
          </a:xfrm>
          <a:noFill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1">
            <a:extLst>
              <a:ext uri="{FF2B5EF4-FFF2-40B4-BE49-F238E27FC236}">
                <a16:creationId xmlns:a16="http://schemas.microsoft.com/office/drawing/2014/main" id="{61A033FA-D2B6-4795-9584-4513B8736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500" y="1075376"/>
            <a:ext cx="8432800" cy="60563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pattern is popular and involves separating an applications’ </a:t>
            </a:r>
            <a:r>
              <a:rPr lang="en-US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layer,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aspects. </a:t>
            </a:r>
          </a:p>
          <a:p>
            <a:pPr>
              <a:lnSpc>
                <a:spcPct val="160000"/>
              </a:lnSpc>
            </a:pP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are its’ </a:t>
            </a:r>
            <a:r>
              <a:rPr lang="en-US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blocks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namely,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resides in the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see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data through the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however, the view can’t influence what the user will do with the data.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controller is the building block between the model and the view. 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triggers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events, subsequently, the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acts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it. 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action is typically a method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shown in the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Its’ </a:t>
            </a:r>
            <a:r>
              <a:rPr lang="en-US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this model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expedites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teams can present multiple views to users.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 to the UI is common in web applications, however, the MVC pattern doesn’t need changes for it.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doesn’t format data before presenting to users, therefore, you can use this pattern with any interface.</a:t>
            </a:r>
          </a:p>
          <a:p>
            <a:endParaRPr lang="en-US" alt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4B16AC-2007-465E-BD99-D4F88231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700" y="1075376"/>
            <a:ext cx="9188610" cy="365126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Model–View–Controller (MVC) architectural pattern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F748CB29-90E6-41E4-94B2-B7FD28C340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803095-6093-4152-A8A3-2CF3134D914A}" type="slidenum">
              <a:rPr lang="en-US" altLang="en-US" sz="1000"/>
              <a:pPr/>
              <a:t>111</a:t>
            </a:fld>
            <a:endParaRPr lang="en-US" altLang="en-US"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0D3CD4-5EEB-4E95-8E38-D7FFA4DE9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300375"/>
            <a:ext cx="11029616" cy="11887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Model–View–Controller (MVC) architectural pattern</a:t>
            </a:r>
            <a:endParaRPr lang="en-US" sz="2500" dirty="0"/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06F0B35D-B544-4494-881D-EA56C0C9CB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781AFA-BDE9-4526-B1B6-A6B2AE36E69F}" type="slidenum">
              <a:rPr lang="en-US" altLang="en-US" sz="1000"/>
              <a:pPr/>
              <a:t>112</a:t>
            </a:fld>
            <a:endParaRPr lang="en-US" altLang="en-US" sz="1000"/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45FAF551-BF4F-4497-B907-CFA7D8207F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9758" y="1870094"/>
            <a:ext cx="7218362" cy="4525962"/>
          </a:xfrm>
          <a:noFill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C463-952D-4AB0-B2AA-1F65C395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69618"/>
            <a:ext cx="8229600" cy="452596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defRPr/>
            </a:pP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you have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processing 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hand. </a:t>
            </a:r>
          </a:p>
          <a:p>
            <a:pPr lvl="1">
              <a:lnSpc>
                <a:spcPct val="170000"/>
              </a:lnSpc>
              <a:defRPr/>
            </a:pP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will likely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down into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 tasks 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them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separately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70000"/>
              </a:lnSpc>
              <a:defRPr/>
            </a:pP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where the “Pipe-filter” architecture pattern comes in use. </a:t>
            </a:r>
          </a:p>
          <a:p>
            <a:pPr>
              <a:lnSpc>
                <a:spcPct val="170000"/>
              </a:lnSpc>
              <a:defRPr/>
            </a:pP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characteristics distinguish it:</a:t>
            </a:r>
          </a:p>
          <a:p>
            <a:pPr lvl="1">
              <a:lnSpc>
                <a:spcPct val="170000"/>
              </a:lnSpc>
              <a:buFont typeface="Arial" panose="020B0604020202020204" pitchFamily="34" charset="0"/>
              <a:buChar char="•"/>
              <a:defRPr/>
            </a:pP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code for each task is relatively small. You treat it as one independent ‘filter’.</a:t>
            </a:r>
          </a:p>
          <a:p>
            <a:pPr lvl="1">
              <a:lnSpc>
                <a:spcPct val="170000"/>
              </a:lnSpc>
              <a:buFont typeface="Arial" panose="020B0604020202020204" pitchFamily="34" charset="0"/>
              <a:buChar char="•"/>
              <a:defRPr/>
            </a:pP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each filter.</a:t>
            </a:r>
          </a:p>
          <a:p>
            <a:pPr lvl="1">
              <a:lnSpc>
                <a:spcPct val="170000"/>
              </a:lnSpc>
              <a:buFont typeface="Arial" panose="020B0604020202020204" pitchFamily="34" charset="0"/>
              <a:buChar char="•"/>
              <a:defRPr/>
            </a:pP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stream of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each filter processes 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through ‘</a:t>
            </a: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pipes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  <a:p>
            <a:pPr>
              <a:lnSpc>
                <a:spcPct val="170000"/>
              </a:lnSpc>
              <a:defRPr/>
            </a:pPr>
            <a:r>
              <a:rPr lang="en-US" sz="5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Compilers</a:t>
            </a: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often use this pattern, due to the following advantages:</a:t>
            </a:r>
          </a:p>
          <a:p>
            <a:pPr lvl="1">
              <a:lnSpc>
                <a:spcPct val="170000"/>
              </a:lnSpc>
              <a:buFont typeface="Arial" panose="020B0604020202020204" pitchFamily="34" charset="0"/>
              <a:buChar char="•"/>
              <a:defRPr/>
            </a:pP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repetitive steps such as reading the source code, parsing, generating code, etc. These can be easily organized as separate filters.</a:t>
            </a:r>
          </a:p>
          <a:p>
            <a:pPr lvl="1">
              <a:lnSpc>
                <a:spcPct val="170000"/>
              </a:lnSpc>
              <a:buFont typeface="Arial" panose="020B0604020202020204" pitchFamily="34" charset="0"/>
              <a:buChar char="•"/>
              <a:defRPr/>
            </a:pP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filter can perform its’ processing in parallel if the data input is arranged as streams using pipes.</a:t>
            </a:r>
          </a:p>
          <a:p>
            <a:pPr lvl="1">
              <a:lnSpc>
                <a:spcPct val="170000"/>
              </a:lnSpc>
              <a:buFont typeface="Arial" panose="020B0604020202020204" pitchFamily="34" charset="0"/>
              <a:buChar char="•"/>
              <a:defRPr/>
            </a:pPr>
            <a:r>
              <a:rPr lang="en-US" sz="5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resilient model since the pipeline can reschedule the work and assign to another instance of that filter.</a:t>
            </a:r>
          </a:p>
          <a:p>
            <a:pPr marL="365760" indent="-256032" algn="just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227" name="Slide Number Placeholder 2">
            <a:extLst>
              <a:ext uri="{FF2B5EF4-FFF2-40B4-BE49-F238E27FC236}">
                <a16:creationId xmlns:a16="http://schemas.microsoft.com/office/drawing/2014/main" id="{E7AD8C4B-5FEB-4588-AF4E-4C578670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F68314-4E78-4958-8E70-783812C612AD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113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EC21EA-76F0-4FD8-A5C0-13CB896FD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21437"/>
            <a:ext cx="8229600" cy="681965"/>
          </a:xfrm>
        </p:spPr>
        <p:txBody>
          <a:bodyPr/>
          <a:lstStyle/>
          <a:p>
            <a:pPr>
              <a:defRPr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The Pipe-and-Filter architectural pattern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B6A244-2E3F-41D3-81E4-BCD331DB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Pipe-and-Filter architectural pattern</a:t>
            </a:r>
            <a:endParaRPr lang="en-US" dirty="0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249A1F3C-F138-4849-8B04-A1ECEA9828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CE49AF-9CBC-4D5B-8811-A44BE44725BC}" type="slidenum">
              <a:rPr lang="en-US" altLang="en-US" sz="1000"/>
              <a:pPr/>
              <a:t>114</a:t>
            </a:fld>
            <a:endParaRPr lang="en-US" altLang="en-US" sz="1000"/>
          </a:p>
        </p:txBody>
      </p:sp>
      <p:pic>
        <p:nvPicPr>
          <p:cNvPr id="53252" name="Picture 2">
            <a:extLst>
              <a:ext uri="{FF2B5EF4-FFF2-40B4-BE49-F238E27FC236}">
                <a16:creationId xmlns:a16="http://schemas.microsoft.com/office/drawing/2014/main" id="{937CF520-958F-4C57-AE5C-79FC9D277A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570163"/>
            <a:ext cx="8229600" cy="2347912"/>
          </a:xfr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51CF-0343-4F22-A012-1809D723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DF2E2-F85E-4B46-AB81-D4ACA3562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8535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762000"/>
            <a:ext cx="10464800" cy="533400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Class Attributes …</a:t>
            </a:r>
          </a:p>
        </p:txBody>
      </p:sp>
      <p:sp>
        <p:nvSpPr>
          <p:cNvPr id="158723" name="Rectangle 3"/>
          <p:cNvSpPr>
            <a:spLocks noChangeArrowheads="1"/>
          </p:cNvSpPr>
          <p:nvPr/>
        </p:nvSpPr>
        <p:spPr bwMode="auto">
          <a:xfrm>
            <a:off x="2209800" y="1676400"/>
            <a:ext cx="25908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Person</a:t>
            </a:r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2209800" y="2438400"/>
            <a:ext cx="2590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latin typeface="Times" pitchFamily="18" charset="0"/>
                <a:cs typeface="Times" pitchFamily="18" charset="0"/>
              </a:rPr>
              <a:t>+ name      : String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# address   : Address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# birthdate : Date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/ age           : Date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- ssn           : Id</a:t>
            </a:r>
          </a:p>
        </p:txBody>
      </p:sp>
      <p:sp>
        <p:nvSpPr>
          <p:cNvPr id="158725" name="Rectangle 5"/>
          <p:cNvSpPr>
            <a:spLocks noChangeArrowheads="1"/>
          </p:cNvSpPr>
          <p:nvPr/>
        </p:nvSpPr>
        <p:spPr bwMode="auto">
          <a:xfrm>
            <a:off x="2209800" y="4724400"/>
            <a:ext cx="2590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58726" name="Text Box 6"/>
          <p:cNvSpPr txBox="1">
            <a:spLocks noChangeArrowheads="1"/>
          </p:cNvSpPr>
          <p:nvPr/>
        </p:nvSpPr>
        <p:spPr bwMode="auto">
          <a:xfrm>
            <a:off x="5181600" y="2438400"/>
            <a:ext cx="214033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  <a:cs typeface="Times" pitchFamily="18" charset="0"/>
              </a:rPr>
              <a:t>Attributes can be: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	+ public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	# protected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	- private</a:t>
            </a:r>
          </a:p>
          <a:p>
            <a:r>
              <a:rPr lang="en-US">
                <a:latin typeface="Times" pitchFamily="18" charset="0"/>
                <a:cs typeface="Times" pitchFamily="18" charset="0"/>
              </a:rPr>
              <a:t>	/ derived</a:t>
            </a:r>
          </a:p>
        </p:txBody>
      </p:sp>
    </p:spTree>
    <p:extLst>
      <p:ext uri="{BB962C8B-B14F-4D97-AF65-F5344CB8AC3E}">
        <p14:creationId xmlns:p14="http://schemas.microsoft.com/office/powerpoint/2010/main" val="19893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762000"/>
            <a:ext cx="10464800" cy="533400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Class Operations</a:t>
            </a:r>
          </a:p>
        </p:txBody>
      </p:sp>
      <p:grpSp>
        <p:nvGrpSpPr>
          <p:cNvPr id="159747" name="Group 3"/>
          <p:cNvGrpSpPr>
            <a:grpSpLocks/>
          </p:cNvGrpSpPr>
          <p:nvPr/>
        </p:nvGrpSpPr>
        <p:grpSpPr bwMode="auto">
          <a:xfrm>
            <a:off x="2209800" y="1676400"/>
            <a:ext cx="2438400" cy="4114800"/>
            <a:chOff x="336" y="1056"/>
            <a:chExt cx="1536" cy="2592"/>
          </a:xfrm>
        </p:grpSpPr>
        <p:sp>
          <p:nvSpPr>
            <p:cNvPr id="159748" name="Rectangle 4"/>
            <p:cNvSpPr>
              <a:spLocks noChangeArrowheads="1"/>
            </p:cNvSpPr>
            <p:nvPr/>
          </p:nvSpPr>
          <p:spPr bwMode="auto">
            <a:xfrm>
              <a:off x="336" y="1056"/>
              <a:ext cx="1536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Person</a:t>
              </a:r>
            </a:p>
          </p:txBody>
        </p:sp>
        <p:sp>
          <p:nvSpPr>
            <p:cNvPr id="159749" name="Rectangle 5"/>
            <p:cNvSpPr>
              <a:spLocks noChangeArrowheads="1"/>
            </p:cNvSpPr>
            <p:nvPr/>
          </p:nvSpPr>
          <p:spPr bwMode="auto">
            <a:xfrm>
              <a:off x="336" y="1536"/>
              <a:ext cx="1536" cy="10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latin typeface="Times" pitchFamily="18" charset="0"/>
                  <a:cs typeface="Times" pitchFamily="18" charset="0"/>
                </a:rPr>
                <a:t>name      : String</a:t>
              </a:r>
            </a:p>
            <a:p>
              <a:r>
                <a:rPr lang="en-US">
                  <a:latin typeface="Times" pitchFamily="18" charset="0"/>
                  <a:cs typeface="Times" pitchFamily="18" charset="0"/>
                </a:rPr>
                <a:t>address   : Address</a:t>
              </a:r>
            </a:p>
            <a:p>
              <a:r>
                <a:rPr lang="en-US">
                  <a:latin typeface="Times" pitchFamily="18" charset="0"/>
                  <a:cs typeface="Times" pitchFamily="18" charset="0"/>
                </a:rPr>
                <a:t>birthdate : Date</a:t>
              </a:r>
            </a:p>
            <a:p>
              <a:r>
                <a:rPr lang="en-US">
                  <a:latin typeface="Times" pitchFamily="18" charset="0"/>
                  <a:cs typeface="Times" pitchFamily="18" charset="0"/>
                </a:rPr>
                <a:t>ssn          : Id</a:t>
              </a:r>
            </a:p>
          </p:txBody>
        </p:sp>
        <p:sp>
          <p:nvSpPr>
            <p:cNvPr id="159750" name="Rectangle 6"/>
            <p:cNvSpPr>
              <a:spLocks noChangeArrowheads="1"/>
            </p:cNvSpPr>
            <p:nvPr/>
          </p:nvSpPr>
          <p:spPr bwMode="auto">
            <a:xfrm>
              <a:off x="336" y="2592"/>
              <a:ext cx="1536" cy="10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eat</a:t>
              </a:r>
            </a:p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sleep</a:t>
              </a:r>
            </a:p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work</a:t>
              </a:r>
            </a:p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play</a:t>
              </a:r>
            </a:p>
          </p:txBody>
        </p:sp>
      </p:grp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4884058" y="2445658"/>
            <a:ext cx="464094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sz="2800" i="1" dirty="0">
                <a:latin typeface="Times" pitchFamily="18" charset="0"/>
                <a:cs typeface="Times" pitchFamily="18" charset="0"/>
              </a:rPr>
              <a:t>Operations 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describe the class behavior and appear in the third compartment. </a:t>
            </a:r>
          </a:p>
        </p:txBody>
      </p:sp>
    </p:spTree>
    <p:extLst>
      <p:ext uri="{BB962C8B-B14F-4D97-AF65-F5344CB8AC3E}">
        <p14:creationId xmlns:p14="http://schemas.microsoft.com/office/powerpoint/2010/main" val="820160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649305"/>
            <a:ext cx="10464800" cy="533400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Class Operations …</a:t>
            </a:r>
          </a:p>
        </p:txBody>
      </p:sp>
      <p:grpSp>
        <p:nvGrpSpPr>
          <p:cNvPr id="160771" name="Group 3"/>
          <p:cNvGrpSpPr>
            <a:grpSpLocks/>
          </p:cNvGrpSpPr>
          <p:nvPr/>
        </p:nvGrpSpPr>
        <p:grpSpPr bwMode="auto">
          <a:xfrm>
            <a:off x="1828800" y="1676401"/>
            <a:ext cx="8458200" cy="1922463"/>
            <a:chOff x="288" y="1333"/>
            <a:chExt cx="4944" cy="1211"/>
          </a:xfrm>
        </p:grpSpPr>
        <p:sp>
          <p:nvSpPr>
            <p:cNvPr id="160772" name="Rectangle 4"/>
            <p:cNvSpPr>
              <a:spLocks noChangeArrowheads="1"/>
            </p:cNvSpPr>
            <p:nvPr/>
          </p:nvSpPr>
          <p:spPr bwMode="auto">
            <a:xfrm>
              <a:off x="288" y="1333"/>
              <a:ext cx="4944" cy="3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PhoneBook</a:t>
              </a:r>
            </a:p>
          </p:txBody>
        </p:sp>
        <p:sp>
          <p:nvSpPr>
            <p:cNvPr id="160773" name="Rectangle 5"/>
            <p:cNvSpPr>
              <a:spLocks noChangeArrowheads="1"/>
            </p:cNvSpPr>
            <p:nvPr/>
          </p:nvSpPr>
          <p:spPr bwMode="auto">
            <a:xfrm>
              <a:off x="288" y="1728"/>
              <a:ext cx="4944" cy="29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160774" name="Rectangle 6"/>
            <p:cNvSpPr>
              <a:spLocks noChangeArrowheads="1"/>
            </p:cNvSpPr>
            <p:nvPr/>
          </p:nvSpPr>
          <p:spPr bwMode="auto">
            <a:xfrm>
              <a:off x="288" y="1968"/>
              <a:ext cx="4944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latin typeface="Times" pitchFamily="18" charset="0"/>
                  <a:cs typeface="Times" pitchFamily="18" charset="0"/>
                </a:rPr>
                <a:t>newEntry (n : Name, a : Address, p : PhoneNumber, d : Description)</a:t>
              </a:r>
            </a:p>
            <a:p>
              <a:r>
                <a:rPr lang="en-US">
                  <a:latin typeface="Times" pitchFamily="18" charset="0"/>
                  <a:cs typeface="Times" pitchFamily="18" charset="0"/>
                </a:rPr>
                <a:t>getPhone ( n : Name, a : Address) : PhoneNumber</a:t>
              </a:r>
            </a:p>
          </p:txBody>
        </p:sp>
      </p:grp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1828800" y="4343401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latin typeface="Times" pitchFamily="18" charset="0"/>
                <a:cs typeface="Times" pitchFamily="18" charset="0"/>
              </a:rPr>
              <a:t>You can specify an operation by stating its signature: listing the name, type, and default value of all parameters, and, in the case of functions, a return type. 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524000" y="3762345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Visibility   </a:t>
            </a:r>
            <a:r>
              <a:rPr lang="en-US" sz="2000" b="1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nameMethod</a:t>
            </a:r>
            <a:r>
              <a:rPr lang="en-US" sz="2000" b="1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(</a:t>
            </a:r>
            <a:r>
              <a:rPr lang="en-US" sz="2000" b="1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parameterName:dataType</a:t>
            </a:r>
            <a:r>
              <a:rPr lang="en-US" sz="2000" b="1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)   :   </a:t>
            </a:r>
            <a:r>
              <a:rPr lang="en-US" sz="2000" b="1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dataTypeforMethod</a:t>
            </a:r>
            <a:endParaRPr lang="en-US" sz="2000" b="1" dirty="0">
              <a:solidFill>
                <a:srgbClr val="00B050"/>
              </a:solidFill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3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39800" y="571500"/>
            <a:ext cx="10464800" cy="533400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Depicting Classes</a:t>
            </a:r>
          </a:p>
        </p:txBody>
      </p:sp>
      <p:grpSp>
        <p:nvGrpSpPr>
          <p:cNvPr id="161795" name="Group 3"/>
          <p:cNvGrpSpPr>
            <a:grpSpLocks/>
          </p:cNvGrpSpPr>
          <p:nvPr/>
        </p:nvGrpSpPr>
        <p:grpSpPr bwMode="auto">
          <a:xfrm>
            <a:off x="7772400" y="2133600"/>
            <a:ext cx="2438400" cy="3581400"/>
            <a:chOff x="3936" y="1296"/>
            <a:chExt cx="1536" cy="2256"/>
          </a:xfrm>
        </p:grpSpPr>
        <p:sp>
          <p:nvSpPr>
            <p:cNvPr id="161796" name="Rectangle 4"/>
            <p:cNvSpPr>
              <a:spLocks noChangeArrowheads="1"/>
            </p:cNvSpPr>
            <p:nvPr/>
          </p:nvSpPr>
          <p:spPr bwMode="auto">
            <a:xfrm>
              <a:off x="3936" y="1296"/>
              <a:ext cx="153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Person</a:t>
              </a:r>
            </a:p>
          </p:txBody>
        </p:sp>
        <p:sp>
          <p:nvSpPr>
            <p:cNvPr id="161797" name="Rectangle 5"/>
            <p:cNvSpPr>
              <a:spLocks noChangeArrowheads="1"/>
            </p:cNvSpPr>
            <p:nvPr/>
          </p:nvSpPr>
          <p:spPr bwMode="auto">
            <a:xfrm>
              <a:off x="3936" y="1680"/>
              <a:ext cx="1536" cy="7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latin typeface="Times" pitchFamily="18" charset="0"/>
                  <a:cs typeface="Times" pitchFamily="18" charset="0"/>
                </a:rPr>
                <a:t>name      : String</a:t>
              </a:r>
            </a:p>
            <a:p>
              <a:r>
                <a:rPr lang="en-US">
                  <a:latin typeface="Times" pitchFamily="18" charset="0"/>
                  <a:cs typeface="Times" pitchFamily="18" charset="0"/>
                </a:rPr>
                <a:t>birthdate : Date</a:t>
              </a:r>
            </a:p>
            <a:p>
              <a:r>
                <a:rPr lang="en-US">
                  <a:latin typeface="Times" pitchFamily="18" charset="0"/>
                  <a:cs typeface="Times" pitchFamily="18" charset="0"/>
                </a:rPr>
                <a:t>ssn          : Id</a:t>
              </a:r>
            </a:p>
          </p:txBody>
        </p:sp>
        <p:sp>
          <p:nvSpPr>
            <p:cNvPr id="161798" name="Rectangle 6"/>
            <p:cNvSpPr>
              <a:spLocks noChangeArrowheads="1"/>
            </p:cNvSpPr>
            <p:nvPr/>
          </p:nvSpPr>
          <p:spPr bwMode="auto">
            <a:xfrm>
              <a:off x="3936" y="2448"/>
              <a:ext cx="1536" cy="110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eat()</a:t>
              </a:r>
            </a:p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sleep()</a:t>
              </a:r>
            </a:p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work()</a:t>
              </a:r>
            </a:p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play()</a:t>
              </a:r>
            </a:p>
          </p:txBody>
        </p:sp>
      </p:grpSp>
      <p:sp>
        <p:nvSpPr>
          <p:cNvPr id="161799" name="Text Box 7"/>
          <p:cNvSpPr txBox="1">
            <a:spLocks noChangeArrowheads="1"/>
          </p:cNvSpPr>
          <p:nvPr/>
        </p:nvSpPr>
        <p:spPr bwMode="auto">
          <a:xfrm>
            <a:off x="1905001" y="1219200"/>
            <a:ext cx="83486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Times" pitchFamily="18" charset="0"/>
                <a:cs typeface="Times" pitchFamily="18" charset="0"/>
              </a:rPr>
              <a:t>When drawing a class, you needn’t show attributes and operation in every diagram.</a:t>
            </a:r>
          </a:p>
        </p:txBody>
      </p:sp>
      <p:sp>
        <p:nvSpPr>
          <p:cNvPr id="161800" name="Rectangle 8"/>
          <p:cNvSpPr>
            <a:spLocks noChangeArrowheads="1"/>
          </p:cNvSpPr>
          <p:nvPr/>
        </p:nvSpPr>
        <p:spPr bwMode="auto">
          <a:xfrm>
            <a:off x="1981200" y="2133600"/>
            <a:ext cx="2438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Person</a:t>
            </a:r>
          </a:p>
        </p:txBody>
      </p:sp>
      <p:grpSp>
        <p:nvGrpSpPr>
          <p:cNvPr id="161801" name="Group 9"/>
          <p:cNvGrpSpPr>
            <a:grpSpLocks/>
          </p:cNvGrpSpPr>
          <p:nvPr/>
        </p:nvGrpSpPr>
        <p:grpSpPr bwMode="auto">
          <a:xfrm>
            <a:off x="2057400" y="3276600"/>
            <a:ext cx="2438400" cy="2438400"/>
            <a:chOff x="288" y="2400"/>
            <a:chExt cx="1536" cy="1536"/>
          </a:xfrm>
        </p:grpSpPr>
        <p:sp>
          <p:nvSpPr>
            <p:cNvPr id="161802" name="Rectangle 10"/>
            <p:cNvSpPr>
              <a:spLocks noChangeArrowheads="1"/>
            </p:cNvSpPr>
            <p:nvPr/>
          </p:nvSpPr>
          <p:spPr bwMode="auto">
            <a:xfrm>
              <a:off x="288" y="2400"/>
              <a:ext cx="1536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Person</a:t>
              </a:r>
            </a:p>
          </p:txBody>
        </p:sp>
        <p:sp>
          <p:nvSpPr>
            <p:cNvPr id="161803" name="Rectangle 11"/>
            <p:cNvSpPr>
              <a:spLocks noChangeArrowheads="1"/>
            </p:cNvSpPr>
            <p:nvPr/>
          </p:nvSpPr>
          <p:spPr bwMode="auto">
            <a:xfrm>
              <a:off x="288" y="2880"/>
              <a:ext cx="1536" cy="7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name</a:t>
              </a:r>
            </a:p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address</a:t>
              </a:r>
            </a:p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birthdate</a:t>
              </a:r>
            </a:p>
          </p:txBody>
        </p:sp>
        <p:sp>
          <p:nvSpPr>
            <p:cNvPr id="161804" name="Rectangle 12"/>
            <p:cNvSpPr>
              <a:spLocks noChangeArrowheads="1"/>
            </p:cNvSpPr>
            <p:nvPr/>
          </p:nvSpPr>
          <p:spPr bwMode="auto">
            <a:xfrm>
              <a:off x="288" y="3648"/>
              <a:ext cx="1536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</p:grpSp>
      <p:grpSp>
        <p:nvGrpSpPr>
          <p:cNvPr id="161805" name="Group 13"/>
          <p:cNvGrpSpPr>
            <a:grpSpLocks/>
          </p:cNvGrpSpPr>
          <p:nvPr/>
        </p:nvGrpSpPr>
        <p:grpSpPr bwMode="auto">
          <a:xfrm>
            <a:off x="4953000" y="4114800"/>
            <a:ext cx="2438400" cy="1600200"/>
            <a:chOff x="2208" y="2592"/>
            <a:chExt cx="1536" cy="1008"/>
          </a:xfrm>
        </p:grpSpPr>
        <p:sp>
          <p:nvSpPr>
            <p:cNvPr id="161806" name="Rectangle 14"/>
            <p:cNvSpPr>
              <a:spLocks noChangeArrowheads="1"/>
            </p:cNvSpPr>
            <p:nvPr/>
          </p:nvSpPr>
          <p:spPr bwMode="auto">
            <a:xfrm>
              <a:off x="2208" y="2592"/>
              <a:ext cx="1536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Person</a:t>
              </a:r>
            </a:p>
          </p:txBody>
        </p:sp>
        <p:sp>
          <p:nvSpPr>
            <p:cNvPr id="161807" name="Rectangle 15"/>
            <p:cNvSpPr>
              <a:spLocks noChangeArrowheads="1"/>
            </p:cNvSpPr>
            <p:nvPr/>
          </p:nvSpPr>
          <p:spPr bwMode="auto">
            <a:xfrm>
              <a:off x="2208" y="2880"/>
              <a:ext cx="153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161808" name="Rectangle 16"/>
            <p:cNvSpPr>
              <a:spLocks noChangeArrowheads="1"/>
            </p:cNvSpPr>
            <p:nvPr/>
          </p:nvSpPr>
          <p:spPr bwMode="auto">
            <a:xfrm>
              <a:off x="2208" y="3072"/>
              <a:ext cx="1536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eat</a:t>
              </a:r>
            </a:p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play</a:t>
              </a:r>
            </a:p>
          </p:txBody>
        </p:sp>
      </p:grpSp>
      <p:grpSp>
        <p:nvGrpSpPr>
          <p:cNvPr id="161809" name="Group 17"/>
          <p:cNvGrpSpPr>
            <a:grpSpLocks/>
          </p:cNvGrpSpPr>
          <p:nvPr/>
        </p:nvGrpSpPr>
        <p:grpSpPr bwMode="auto">
          <a:xfrm>
            <a:off x="4953000" y="2133600"/>
            <a:ext cx="2438400" cy="1143000"/>
            <a:chOff x="2160" y="1488"/>
            <a:chExt cx="1536" cy="720"/>
          </a:xfrm>
        </p:grpSpPr>
        <p:sp>
          <p:nvSpPr>
            <p:cNvPr id="161810" name="Rectangle 18"/>
            <p:cNvSpPr>
              <a:spLocks noChangeArrowheads="1"/>
            </p:cNvSpPr>
            <p:nvPr/>
          </p:nvSpPr>
          <p:spPr bwMode="auto">
            <a:xfrm>
              <a:off x="2160" y="1488"/>
              <a:ext cx="15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Person</a:t>
              </a:r>
            </a:p>
          </p:txBody>
        </p:sp>
        <p:sp>
          <p:nvSpPr>
            <p:cNvPr id="161811" name="Rectangle 19"/>
            <p:cNvSpPr>
              <a:spLocks noChangeArrowheads="1"/>
            </p:cNvSpPr>
            <p:nvPr/>
          </p:nvSpPr>
          <p:spPr bwMode="auto">
            <a:xfrm>
              <a:off x="2160" y="1824"/>
              <a:ext cx="153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161812" name="Rectangle 20"/>
            <p:cNvSpPr>
              <a:spLocks noChangeArrowheads="1"/>
            </p:cNvSpPr>
            <p:nvPr/>
          </p:nvSpPr>
          <p:spPr bwMode="auto">
            <a:xfrm>
              <a:off x="2160" y="2016"/>
              <a:ext cx="153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414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824346"/>
            <a:ext cx="104648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Relationships</a:t>
            </a:r>
          </a:p>
        </p:txBody>
      </p:sp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2209800" y="1524001"/>
            <a:ext cx="81534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In UML, object interconnections (logical or physical), are modeled as relationships. </a:t>
            </a:r>
          </a:p>
          <a:p>
            <a:endParaRPr lang="en-US" sz="2800" dirty="0">
              <a:latin typeface="Times" pitchFamily="18" charset="0"/>
              <a:cs typeface="Times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There are Four kinds of relationships in UML Class diagram: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Associations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Dependencies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Generalizations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Realization</a:t>
            </a:r>
          </a:p>
          <a:p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0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838201"/>
            <a:ext cx="78486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Association</a:t>
            </a: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2133600" y="1371601"/>
            <a:ext cx="810895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" pitchFamily="18" charset="0"/>
                <a:cs typeface="Times" pitchFamily="18" charset="0"/>
              </a:rPr>
              <a:t>If two classes in a model need to communicate with each other, there must be link between them. </a:t>
            </a:r>
          </a:p>
          <a:p>
            <a:pPr algn="just"/>
            <a:endParaRPr lang="en-US" sz="3200" dirty="0">
              <a:latin typeface="Times" pitchFamily="18" charset="0"/>
              <a:cs typeface="Times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" pitchFamily="18" charset="0"/>
                <a:cs typeface="Times" pitchFamily="18" charset="0"/>
              </a:rPr>
              <a:t>An </a:t>
            </a:r>
            <a:r>
              <a:rPr lang="en-US" sz="3200" i="1" dirty="0">
                <a:latin typeface="Times" pitchFamily="18" charset="0"/>
                <a:cs typeface="Times" pitchFamily="18" charset="0"/>
              </a:rPr>
              <a:t>association</a:t>
            </a:r>
            <a:r>
              <a:rPr lang="en-US" sz="3200" dirty="0">
                <a:latin typeface="Times" pitchFamily="18" charset="0"/>
                <a:cs typeface="Times" pitchFamily="18" charset="0"/>
              </a:rPr>
              <a:t> denotes that link. </a:t>
            </a:r>
          </a:p>
        </p:txBody>
      </p:sp>
      <p:sp>
        <p:nvSpPr>
          <p:cNvPr id="168964" name="Line 4"/>
          <p:cNvSpPr>
            <a:spLocks noChangeShapeType="1"/>
          </p:cNvSpPr>
          <p:nvPr/>
        </p:nvSpPr>
        <p:spPr bwMode="auto">
          <a:xfrm>
            <a:off x="4267200" y="49530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5" name="Rectangle 5"/>
          <p:cNvSpPr>
            <a:spLocks noChangeArrowheads="1"/>
          </p:cNvSpPr>
          <p:nvPr/>
        </p:nvSpPr>
        <p:spPr bwMode="auto">
          <a:xfrm>
            <a:off x="7848600" y="47244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Instructor</a:t>
            </a:r>
          </a:p>
        </p:txBody>
      </p:sp>
      <p:sp>
        <p:nvSpPr>
          <p:cNvPr id="168966" name="Rectangle 6"/>
          <p:cNvSpPr>
            <a:spLocks noChangeArrowheads="1"/>
          </p:cNvSpPr>
          <p:nvPr/>
        </p:nvSpPr>
        <p:spPr bwMode="auto">
          <a:xfrm>
            <a:off x="2209800" y="46863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180005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10146" y="838201"/>
            <a:ext cx="81534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Association …</a:t>
            </a:r>
            <a:endParaRPr lang="en-US" sz="4800" dirty="0"/>
          </a:p>
        </p:txBody>
      </p:sp>
      <p:sp>
        <p:nvSpPr>
          <p:cNvPr id="169987" name="Text Box 3"/>
          <p:cNvSpPr txBox="1">
            <a:spLocks noChangeArrowheads="1"/>
          </p:cNvSpPr>
          <p:nvPr/>
        </p:nvSpPr>
        <p:spPr bwMode="auto">
          <a:xfrm>
            <a:off x="2133600" y="1371600"/>
            <a:ext cx="810895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We can indicate the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multiplicity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of an association by adding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multiplicity adornments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to the line denoting the association. </a:t>
            </a:r>
          </a:p>
          <a:p>
            <a:pPr algn="just"/>
            <a:endParaRPr lang="en-US" sz="2800" dirty="0">
              <a:latin typeface="Times" pitchFamily="18" charset="0"/>
              <a:cs typeface="Times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The example indicates that a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Student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has one or more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Instructors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:</a:t>
            </a:r>
          </a:p>
        </p:txBody>
      </p:sp>
      <p:sp>
        <p:nvSpPr>
          <p:cNvPr id="169988" name="Line 4"/>
          <p:cNvSpPr>
            <a:spLocks noChangeShapeType="1"/>
          </p:cNvSpPr>
          <p:nvPr/>
        </p:nvSpPr>
        <p:spPr bwMode="auto">
          <a:xfrm>
            <a:off x="4267200" y="48768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7848600" y="46482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Instructor</a:t>
            </a:r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2209800" y="46101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Student</a:t>
            </a:r>
          </a:p>
        </p:txBody>
      </p:sp>
      <p:sp>
        <p:nvSpPr>
          <p:cNvPr id="169991" name="Text Box 7"/>
          <p:cNvSpPr txBox="1">
            <a:spLocks noChangeArrowheads="1"/>
          </p:cNvSpPr>
          <p:nvPr/>
        </p:nvSpPr>
        <p:spPr bwMode="auto">
          <a:xfrm>
            <a:off x="7162800" y="48768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2678432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302327" y="1010455"/>
            <a:ext cx="82296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Association …</a:t>
            </a:r>
          </a:p>
        </p:txBody>
      </p:sp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2133600" y="1981201"/>
            <a:ext cx="81089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dirty="0">
                <a:latin typeface="Times" pitchFamily="18" charset="0"/>
                <a:cs typeface="Times" pitchFamily="18" charset="0"/>
              </a:rPr>
              <a:t>The example indicates that every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Instructor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has one or more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Students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:</a:t>
            </a:r>
          </a:p>
        </p:txBody>
      </p:sp>
      <p:sp>
        <p:nvSpPr>
          <p:cNvPr id="171012" name="Line 4"/>
          <p:cNvSpPr>
            <a:spLocks noChangeShapeType="1"/>
          </p:cNvSpPr>
          <p:nvPr/>
        </p:nvSpPr>
        <p:spPr bwMode="auto">
          <a:xfrm>
            <a:off x="4267200" y="40386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7848600" y="38100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Instructor</a:t>
            </a:r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2209800" y="37719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Student</a:t>
            </a:r>
          </a:p>
        </p:txBody>
      </p:sp>
      <p:sp>
        <p:nvSpPr>
          <p:cNvPr id="171016" name="Text Box 8"/>
          <p:cNvSpPr txBox="1">
            <a:spLocks noChangeArrowheads="1"/>
          </p:cNvSpPr>
          <p:nvPr/>
        </p:nvSpPr>
        <p:spPr bwMode="auto">
          <a:xfrm>
            <a:off x="4267200" y="4038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158195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B8F503-EDE1-4F3D-989A-D63B8F58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B14267-ABA0-48D2-AC95-17CEE025A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Class diagram 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Object diagram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Collaboration diagram 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Architectural design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FE81-413D-4D17-A99A-127E45402B5D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47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37855" y="774702"/>
            <a:ext cx="82296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Association …</a:t>
            </a:r>
          </a:p>
        </p:txBody>
      </p:sp>
      <p:sp>
        <p:nvSpPr>
          <p:cNvPr id="172035" name="Text Box 3"/>
          <p:cNvSpPr txBox="1">
            <a:spLocks noChangeArrowheads="1"/>
          </p:cNvSpPr>
          <p:nvPr/>
        </p:nvSpPr>
        <p:spPr bwMode="auto">
          <a:xfrm>
            <a:off x="2133600" y="1295401"/>
            <a:ext cx="81089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sz="2800" dirty="0">
                <a:latin typeface="Times" pitchFamily="18" charset="0"/>
                <a:cs typeface="Times" pitchFamily="18" charset="0"/>
              </a:rPr>
              <a:t>We can also indicate the behavior of an object in an association (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i.e.,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the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role 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of an object) using </a:t>
            </a:r>
            <a:r>
              <a:rPr lang="en-US" sz="2800" i="1" dirty="0" err="1">
                <a:latin typeface="Times" pitchFamily="18" charset="0"/>
                <a:cs typeface="Times" pitchFamily="18" charset="0"/>
              </a:rPr>
              <a:t>rolenames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.</a:t>
            </a: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72036" name="Line 4"/>
          <p:cNvSpPr>
            <a:spLocks noChangeShapeType="1"/>
          </p:cNvSpPr>
          <p:nvPr/>
        </p:nvSpPr>
        <p:spPr bwMode="auto">
          <a:xfrm>
            <a:off x="4267200" y="40386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7848600" y="38100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Instructor</a:t>
            </a:r>
          </a:p>
        </p:txBody>
      </p:sp>
      <p:sp>
        <p:nvSpPr>
          <p:cNvPr id="172038" name="Rectangle 6"/>
          <p:cNvSpPr>
            <a:spLocks noChangeArrowheads="1"/>
          </p:cNvSpPr>
          <p:nvPr/>
        </p:nvSpPr>
        <p:spPr bwMode="auto">
          <a:xfrm>
            <a:off x="2209800" y="37592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Student</a:t>
            </a:r>
          </a:p>
        </p:txBody>
      </p:sp>
      <p:sp>
        <p:nvSpPr>
          <p:cNvPr id="172039" name="Text Box 7"/>
          <p:cNvSpPr txBox="1">
            <a:spLocks noChangeArrowheads="1"/>
          </p:cNvSpPr>
          <p:nvPr/>
        </p:nvSpPr>
        <p:spPr bwMode="auto">
          <a:xfrm>
            <a:off x="7239000" y="4038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1..*</a:t>
            </a:r>
          </a:p>
        </p:txBody>
      </p:sp>
      <p:sp>
        <p:nvSpPr>
          <p:cNvPr id="172040" name="Text Box 8"/>
          <p:cNvSpPr txBox="1">
            <a:spLocks noChangeArrowheads="1"/>
          </p:cNvSpPr>
          <p:nvPr/>
        </p:nvSpPr>
        <p:spPr bwMode="auto">
          <a:xfrm>
            <a:off x="4267200" y="4038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1..*</a:t>
            </a:r>
          </a:p>
        </p:txBody>
      </p:sp>
      <p:sp>
        <p:nvSpPr>
          <p:cNvPr id="172041" name="Text Box 9"/>
          <p:cNvSpPr txBox="1">
            <a:spLocks noChangeArrowheads="1"/>
          </p:cNvSpPr>
          <p:nvPr/>
        </p:nvSpPr>
        <p:spPr bwMode="auto">
          <a:xfrm>
            <a:off x="6248400" y="35814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learns from</a:t>
            </a:r>
          </a:p>
        </p:txBody>
      </p:sp>
      <p:sp>
        <p:nvSpPr>
          <p:cNvPr id="172042" name="Text Box 10"/>
          <p:cNvSpPr txBox="1">
            <a:spLocks noChangeArrowheads="1"/>
          </p:cNvSpPr>
          <p:nvPr/>
        </p:nvSpPr>
        <p:spPr bwMode="auto">
          <a:xfrm>
            <a:off x="4343400" y="3581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Times" pitchFamily="18" charset="0"/>
                <a:cs typeface="Times" pitchFamily="18" charset="0"/>
              </a:rPr>
              <a:t>teaches</a:t>
            </a:r>
          </a:p>
        </p:txBody>
      </p:sp>
    </p:spTree>
    <p:extLst>
      <p:ext uri="{BB962C8B-B14F-4D97-AF65-F5344CB8AC3E}">
        <p14:creationId xmlns:p14="http://schemas.microsoft.com/office/powerpoint/2010/main" val="1414233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9419" y="889000"/>
            <a:ext cx="80772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Association …</a:t>
            </a:r>
          </a:p>
        </p:txBody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3048000" y="1295400"/>
            <a:ext cx="701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" pitchFamily="18" charset="0"/>
                <a:cs typeface="Times" pitchFamily="18" charset="0"/>
              </a:rPr>
              <a:t>We can also name the association.</a:t>
            </a:r>
          </a:p>
        </p:txBody>
      </p:sp>
      <p:sp>
        <p:nvSpPr>
          <p:cNvPr id="173060" name="Line 4"/>
          <p:cNvSpPr>
            <a:spLocks noChangeShapeType="1"/>
          </p:cNvSpPr>
          <p:nvPr/>
        </p:nvSpPr>
        <p:spPr bwMode="auto">
          <a:xfrm>
            <a:off x="4267200" y="40386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7848600" y="38100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Team</a:t>
            </a: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2209800" y="37592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Student</a:t>
            </a:r>
          </a:p>
        </p:txBody>
      </p:sp>
      <p:sp>
        <p:nvSpPr>
          <p:cNvPr id="173063" name="Text Box 7"/>
          <p:cNvSpPr txBox="1">
            <a:spLocks noChangeArrowheads="1"/>
          </p:cNvSpPr>
          <p:nvPr/>
        </p:nvSpPr>
        <p:spPr bwMode="auto">
          <a:xfrm>
            <a:off x="5334000" y="3581400"/>
            <a:ext cx="1752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membership</a:t>
            </a:r>
          </a:p>
        </p:txBody>
      </p:sp>
      <p:sp>
        <p:nvSpPr>
          <p:cNvPr id="173064" name="Text Box 8"/>
          <p:cNvSpPr txBox="1">
            <a:spLocks noChangeArrowheads="1"/>
          </p:cNvSpPr>
          <p:nvPr/>
        </p:nvSpPr>
        <p:spPr bwMode="auto">
          <a:xfrm>
            <a:off x="4267200" y="40386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1..*</a:t>
            </a:r>
          </a:p>
        </p:txBody>
      </p:sp>
      <p:sp>
        <p:nvSpPr>
          <p:cNvPr id="173065" name="Text Box 9"/>
          <p:cNvSpPr txBox="1">
            <a:spLocks noChangeArrowheads="1"/>
          </p:cNvSpPr>
          <p:nvPr/>
        </p:nvSpPr>
        <p:spPr bwMode="auto">
          <a:xfrm>
            <a:off x="7239000" y="4038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3135631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914400"/>
            <a:ext cx="80772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Association …</a:t>
            </a:r>
          </a:p>
        </p:txBody>
      </p:sp>
      <p:sp>
        <p:nvSpPr>
          <p:cNvPr id="174083" name="Text Box 3"/>
          <p:cNvSpPr txBox="1">
            <a:spLocks noChangeArrowheads="1"/>
          </p:cNvSpPr>
          <p:nvPr/>
        </p:nvSpPr>
        <p:spPr bwMode="auto">
          <a:xfrm>
            <a:off x="2209800" y="1295400"/>
            <a:ext cx="7848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latin typeface="Times" pitchFamily="18" charset="0"/>
                <a:cs typeface="Times" pitchFamily="18" charset="0"/>
              </a:rPr>
              <a:t>We can specify dual associations.</a:t>
            </a:r>
          </a:p>
        </p:txBody>
      </p:sp>
      <p:sp>
        <p:nvSpPr>
          <p:cNvPr id="174084" name="Line 4"/>
          <p:cNvSpPr>
            <a:spLocks noChangeShapeType="1"/>
          </p:cNvSpPr>
          <p:nvPr/>
        </p:nvSpPr>
        <p:spPr bwMode="auto">
          <a:xfrm>
            <a:off x="4267200" y="40386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7848600" y="3810000"/>
            <a:ext cx="20574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Team</a:t>
            </a:r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2209800" y="3759200"/>
            <a:ext cx="2057400" cy="149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Student</a:t>
            </a:r>
          </a:p>
        </p:txBody>
      </p:sp>
      <p:sp>
        <p:nvSpPr>
          <p:cNvPr id="174087" name="Text Box 7"/>
          <p:cNvSpPr txBox="1">
            <a:spLocks noChangeArrowheads="1"/>
          </p:cNvSpPr>
          <p:nvPr/>
        </p:nvSpPr>
        <p:spPr bwMode="auto">
          <a:xfrm>
            <a:off x="5334000" y="3581400"/>
            <a:ext cx="1752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member of</a:t>
            </a:r>
          </a:p>
        </p:txBody>
      </p:sp>
      <p:sp>
        <p:nvSpPr>
          <p:cNvPr id="174088" name="Text Box 8"/>
          <p:cNvSpPr txBox="1">
            <a:spLocks noChangeArrowheads="1"/>
          </p:cNvSpPr>
          <p:nvPr/>
        </p:nvSpPr>
        <p:spPr bwMode="auto">
          <a:xfrm>
            <a:off x="4267200" y="4038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1..*</a:t>
            </a:r>
          </a:p>
        </p:txBody>
      </p:sp>
      <p:sp>
        <p:nvSpPr>
          <p:cNvPr id="174090" name="Line 10"/>
          <p:cNvSpPr>
            <a:spLocks noChangeShapeType="1"/>
          </p:cNvSpPr>
          <p:nvPr/>
        </p:nvSpPr>
        <p:spPr bwMode="auto">
          <a:xfrm>
            <a:off x="4267200" y="4876800"/>
            <a:ext cx="3581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74091" name="Text Box 11"/>
          <p:cNvSpPr txBox="1">
            <a:spLocks noChangeArrowheads="1"/>
          </p:cNvSpPr>
          <p:nvPr/>
        </p:nvSpPr>
        <p:spPr bwMode="auto">
          <a:xfrm>
            <a:off x="5334000" y="4876800"/>
            <a:ext cx="1752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president of</a:t>
            </a:r>
          </a:p>
        </p:txBody>
      </p:sp>
      <p:sp>
        <p:nvSpPr>
          <p:cNvPr id="174093" name="Text Box 13"/>
          <p:cNvSpPr txBox="1">
            <a:spLocks noChangeArrowheads="1"/>
          </p:cNvSpPr>
          <p:nvPr/>
        </p:nvSpPr>
        <p:spPr bwMode="auto">
          <a:xfrm>
            <a:off x="4267200" y="4876801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</a:t>
            </a:r>
          </a:p>
        </p:txBody>
      </p:sp>
      <p:sp>
        <p:nvSpPr>
          <p:cNvPr id="174094" name="Text Box 14"/>
          <p:cNvSpPr txBox="1">
            <a:spLocks noChangeArrowheads="1"/>
          </p:cNvSpPr>
          <p:nvPr/>
        </p:nvSpPr>
        <p:spPr bwMode="auto">
          <a:xfrm>
            <a:off x="7239000" y="48768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1..*</a:t>
            </a:r>
          </a:p>
        </p:txBody>
      </p:sp>
      <p:sp>
        <p:nvSpPr>
          <p:cNvPr id="174095" name="Text Box 15"/>
          <p:cNvSpPr txBox="1">
            <a:spLocks noChangeArrowheads="1"/>
          </p:cNvSpPr>
          <p:nvPr/>
        </p:nvSpPr>
        <p:spPr bwMode="auto">
          <a:xfrm>
            <a:off x="7239000" y="4038600"/>
            <a:ext cx="685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426788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928254" y="881173"/>
            <a:ext cx="80772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Association …</a:t>
            </a:r>
          </a:p>
        </p:txBody>
      </p:sp>
      <p:sp>
        <p:nvSpPr>
          <p:cNvPr id="176131" name="Text Box 3"/>
          <p:cNvSpPr txBox="1">
            <a:spLocks noChangeArrowheads="1"/>
          </p:cNvSpPr>
          <p:nvPr/>
        </p:nvSpPr>
        <p:spPr bwMode="auto">
          <a:xfrm>
            <a:off x="2133600" y="1219201"/>
            <a:ext cx="810895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We can constrain the association relationship by defining the </a:t>
            </a:r>
            <a:r>
              <a:rPr lang="en-US" sz="2800" b="1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navigability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of the association.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Here, a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Router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object requests services from a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DNS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object by sending messages to (invoking the operations of) the server.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The direction of the association indicates that the server has no knowledge of the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Router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.</a:t>
            </a:r>
          </a:p>
        </p:txBody>
      </p:sp>
      <p:sp>
        <p:nvSpPr>
          <p:cNvPr id="176132" name="Line 4"/>
          <p:cNvSpPr>
            <a:spLocks noChangeShapeType="1"/>
          </p:cNvSpPr>
          <p:nvPr/>
        </p:nvSpPr>
        <p:spPr bwMode="auto">
          <a:xfrm>
            <a:off x="4648200" y="4724400"/>
            <a:ext cx="2362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2514600" y="4419600"/>
            <a:ext cx="2133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Router</a:t>
            </a: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auto">
          <a:xfrm>
            <a:off x="7010400" y="4470400"/>
            <a:ext cx="2819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DomainNameServer</a:t>
            </a:r>
          </a:p>
        </p:txBody>
      </p:sp>
    </p:spTree>
    <p:extLst>
      <p:ext uri="{BB962C8B-B14F-4D97-AF65-F5344CB8AC3E}">
        <p14:creationId xmlns:p14="http://schemas.microsoft.com/office/powerpoint/2010/main" val="1359494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800100"/>
            <a:ext cx="80772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Association …</a:t>
            </a:r>
          </a:p>
        </p:txBody>
      </p:sp>
      <p:sp>
        <p:nvSpPr>
          <p:cNvPr id="178179" name="Text Box 3"/>
          <p:cNvSpPr txBox="1">
            <a:spLocks noChangeArrowheads="1"/>
          </p:cNvSpPr>
          <p:nvPr/>
        </p:nvSpPr>
        <p:spPr bwMode="auto">
          <a:xfrm>
            <a:off x="2133600" y="1219201"/>
            <a:ext cx="81089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Associations can also be objects themselves, called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link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classes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or an </a:t>
            </a:r>
            <a:r>
              <a:rPr lang="en-US" sz="2800" i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association classes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.</a:t>
            </a:r>
          </a:p>
        </p:txBody>
      </p:sp>
      <p:grpSp>
        <p:nvGrpSpPr>
          <p:cNvPr id="178180" name="Group 4"/>
          <p:cNvGrpSpPr>
            <a:grpSpLocks/>
          </p:cNvGrpSpPr>
          <p:nvPr/>
        </p:nvGrpSpPr>
        <p:grpSpPr bwMode="auto">
          <a:xfrm>
            <a:off x="2209800" y="5257800"/>
            <a:ext cx="7696200" cy="546100"/>
            <a:chOff x="432" y="3072"/>
            <a:chExt cx="4848" cy="344"/>
          </a:xfrm>
        </p:grpSpPr>
        <p:sp>
          <p:nvSpPr>
            <p:cNvPr id="178181" name="Line 5"/>
            <p:cNvSpPr>
              <a:spLocks noChangeShapeType="1"/>
            </p:cNvSpPr>
            <p:nvPr/>
          </p:nvSpPr>
          <p:spPr bwMode="auto">
            <a:xfrm>
              <a:off x="1728" y="3248"/>
              <a:ext cx="23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178182" name="Rectangle 6"/>
            <p:cNvSpPr>
              <a:spLocks noChangeArrowheads="1"/>
            </p:cNvSpPr>
            <p:nvPr/>
          </p:nvSpPr>
          <p:spPr bwMode="auto">
            <a:xfrm>
              <a:off x="3984" y="3080"/>
              <a:ext cx="12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latin typeface="Times" pitchFamily="18" charset="0"/>
                  <a:cs typeface="Times" pitchFamily="18" charset="0"/>
                </a:rPr>
                <a:t>Warranty</a:t>
              </a:r>
            </a:p>
          </p:txBody>
        </p:sp>
        <p:sp>
          <p:nvSpPr>
            <p:cNvPr id="178183" name="Rectangle 7"/>
            <p:cNvSpPr>
              <a:spLocks noChangeArrowheads="1"/>
            </p:cNvSpPr>
            <p:nvPr/>
          </p:nvSpPr>
          <p:spPr bwMode="auto">
            <a:xfrm>
              <a:off x="432" y="3072"/>
              <a:ext cx="12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Product</a:t>
              </a:r>
            </a:p>
          </p:txBody>
        </p:sp>
      </p:grpSp>
      <p:sp>
        <p:nvSpPr>
          <p:cNvPr id="178184" name="Line 8"/>
          <p:cNvSpPr>
            <a:spLocks noChangeShapeType="1"/>
          </p:cNvSpPr>
          <p:nvPr/>
        </p:nvSpPr>
        <p:spPr bwMode="auto">
          <a:xfrm>
            <a:off x="6019800" y="4343400"/>
            <a:ext cx="0" cy="1219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178185" name="Group 9"/>
          <p:cNvGrpSpPr>
            <a:grpSpLocks/>
          </p:cNvGrpSpPr>
          <p:nvPr/>
        </p:nvGrpSpPr>
        <p:grpSpPr bwMode="auto">
          <a:xfrm>
            <a:off x="4991100" y="2286000"/>
            <a:ext cx="2057400" cy="1981200"/>
            <a:chOff x="2256" y="1344"/>
            <a:chExt cx="1296" cy="1248"/>
          </a:xfrm>
        </p:grpSpPr>
        <p:sp>
          <p:nvSpPr>
            <p:cNvPr id="178186" name="Rectangle 10"/>
            <p:cNvSpPr>
              <a:spLocks noChangeArrowheads="1"/>
            </p:cNvSpPr>
            <p:nvPr/>
          </p:nvSpPr>
          <p:spPr bwMode="auto">
            <a:xfrm>
              <a:off x="2256" y="2400"/>
              <a:ext cx="129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178187" name="Rectangle 11"/>
            <p:cNvSpPr>
              <a:spLocks noChangeArrowheads="1"/>
            </p:cNvSpPr>
            <p:nvPr/>
          </p:nvSpPr>
          <p:spPr bwMode="auto">
            <a:xfrm>
              <a:off x="2256" y="1344"/>
              <a:ext cx="12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Registration</a:t>
              </a:r>
            </a:p>
          </p:txBody>
        </p:sp>
        <p:sp>
          <p:nvSpPr>
            <p:cNvPr id="178188" name="Rectangle 12"/>
            <p:cNvSpPr>
              <a:spLocks noChangeArrowheads="1"/>
            </p:cNvSpPr>
            <p:nvPr/>
          </p:nvSpPr>
          <p:spPr bwMode="auto">
            <a:xfrm>
              <a:off x="2256" y="1680"/>
              <a:ext cx="1296" cy="72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modelNumber</a:t>
              </a:r>
            </a:p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serialNumber</a:t>
              </a:r>
            </a:p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warrentyCode</a:t>
              </a:r>
            </a:p>
          </p:txBody>
        </p:sp>
      </p:grp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4267200" y="5486401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143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8364" y="928687"/>
            <a:ext cx="81534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Association …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2133600" y="1524000"/>
            <a:ext cx="7848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A class can have a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self association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.</a:t>
            </a:r>
          </a:p>
        </p:txBody>
      </p:sp>
      <p:grpSp>
        <p:nvGrpSpPr>
          <p:cNvPr id="180228" name="Group 4"/>
          <p:cNvGrpSpPr>
            <a:grpSpLocks/>
          </p:cNvGrpSpPr>
          <p:nvPr/>
        </p:nvGrpSpPr>
        <p:grpSpPr bwMode="auto">
          <a:xfrm>
            <a:off x="4191000" y="3581401"/>
            <a:ext cx="3505200" cy="1585913"/>
            <a:chOff x="1680" y="2256"/>
            <a:chExt cx="2208" cy="999"/>
          </a:xfrm>
        </p:grpSpPr>
        <p:sp>
          <p:nvSpPr>
            <p:cNvPr id="180229" name="Rectangle 5"/>
            <p:cNvSpPr>
              <a:spLocks noChangeArrowheads="1"/>
            </p:cNvSpPr>
            <p:nvPr/>
          </p:nvSpPr>
          <p:spPr bwMode="auto">
            <a:xfrm>
              <a:off x="2544" y="2256"/>
              <a:ext cx="1296" cy="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180230" name="Rectangle 6"/>
            <p:cNvSpPr>
              <a:spLocks noChangeArrowheads="1"/>
            </p:cNvSpPr>
            <p:nvPr/>
          </p:nvSpPr>
          <p:spPr bwMode="auto">
            <a:xfrm>
              <a:off x="1680" y="2784"/>
              <a:ext cx="153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LinkedListNode</a:t>
              </a:r>
            </a:p>
          </p:txBody>
        </p:sp>
        <p:sp>
          <p:nvSpPr>
            <p:cNvPr id="180231" name="Text Box 7"/>
            <p:cNvSpPr txBox="1">
              <a:spLocks noChangeArrowheads="1"/>
            </p:cNvSpPr>
            <p:nvPr/>
          </p:nvSpPr>
          <p:spPr bwMode="auto">
            <a:xfrm>
              <a:off x="2208" y="2544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imes" pitchFamily="18" charset="0"/>
                  <a:cs typeface="Times" pitchFamily="18" charset="0"/>
                </a:rPr>
                <a:t>next</a:t>
              </a:r>
            </a:p>
          </p:txBody>
        </p:sp>
        <p:sp>
          <p:nvSpPr>
            <p:cNvPr id="180232" name="Text Box 8"/>
            <p:cNvSpPr txBox="1">
              <a:spLocks noChangeArrowheads="1"/>
            </p:cNvSpPr>
            <p:nvPr/>
          </p:nvSpPr>
          <p:spPr bwMode="auto">
            <a:xfrm>
              <a:off x="3216" y="3024"/>
              <a:ext cx="6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imes" pitchFamily="18" charset="0"/>
                  <a:cs typeface="Times" pitchFamily="18" charset="0"/>
                </a:rPr>
                <a:t>previous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97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942109" y="735028"/>
            <a:ext cx="80772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Association …</a:t>
            </a:r>
          </a:p>
        </p:txBody>
      </p:sp>
      <p:sp>
        <p:nvSpPr>
          <p:cNvPr id="181251" name="Text Box 3"/>
          <p:cNvSpPr txBox="1">
            <a:spLocks noChangeArrowheads="1"/>
          </p:cNvSpPr>
          <p:nvPr/>
        </p:nvSpPr>
        <p:spPr bwMode="auto">
          <a:xfrm>
            <a:off x="1714500" y="1077927"/>
            <a:ext cx="85344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latin typeface="Times" pitchFamily="18" charset="0"/>
                <a:cs typeface="Times" pitchFamily="18" charset="0"/>
              </a:rPr>
              <a:t>A</a:t>
            </a:r>
            <a:r>
              <a:rPr lang="en-US" sz="2800" b="1" i="1" dirty="0">
                <a:latin typeface="Times" pitchFamily="18" charset="0"/>
                <a:cs typeface="Times" pitchFamily="18" charset="0"/>
              </a:rPr>
              <a:t>ggregation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specifies a whole-part relationship between an aggregate (a whole) and a constituent part, where the part can exist independently from the aggregate. Aggregations are denoted by a hollow-diamond adornment on the association.</a:t>
            </a:r>
          </a:p>
        </p:txBody>
      </p:sp>
      <p:grpSp>
        <p:nvGrpSpPr>
          <p:cNvPr id="181252" name="Group 4"/>
          <p:cNvGrpSpPr>
            <a:grpSpLocks/>
          </p:cNvGrpSpPr>
          <p:nvPr/>
        </p:nvGrpSpPr>
        <p:grpSpPr bwMode="auto">
          <a:xfrm>
            <a:off x="2438400" y="4648200"/>
            <a:ext cx="7086600" cy="1447800"/>
            <a:chOff x="576" y="2496"/>
            <a:chExt cx="4464" cy="912"/>
          </a:xfrm>
        </p:grpSpPr>
        <p:sp>
          <p:nvSpPr>
            <p:cNvPr id="181253" name="Rectangle 5"/>
            <p:cNvSpPr>
              <a:spLocks noChangeArrowheads="1"/>
            </p:cNvSpPr>
            <p:nvPr/>
          </p:nvSpPr>
          <p:spPr bwMode="auto">
            <a:xfrm>
              <a:off x="576" y="2496"/>
              <a:ext cx="1344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Car</a:t>
              </a:r>
            </a:p>
          </p:txBody>
        </p:sp>
        <p:grpSp>
          <p:nvGrpSpPr>
            <p:cNvPr id="181254" name="Group 6"/>
            <p:cNvGrpSpPr>
              <a:grpSpLocks/>
            </p:cNvGrpSpPr>
            <p:nvPr/>
          </p:nvGrpSpPr>
          <p:grpSpPr bwMode="auto">
            <a:xfrm>
              <a:off x="1920" y="2544"/>
              <a:ext cx="3120" cy="336"/>
              <a:chOff x="1920" y="2544"/>
              <a:chExt cx="3120" cy="336"/>
            </a:xfrm>
          </p:grpSpPr>
          <p:sp>
            <p:nvSpPr>
              <p:cNvPr id="181255" name="Rectangle 7"/>
              <p:cNvSpPr>
                <a:spLocks noChangeArrowheads="1"/>
              </p:cNvSpPr>
              <p:nvPr/>
            </p:nvSpPr>
            <p:spPr bwMode="auto">
              <a:xfrm>
                <a:off x="3504" y="2544"/>
                <a:ext cx="153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Times" pitchFamily="18" charset="0"/>
                    <a:cs typeface="Times" pitchFamily="18" charset="0"/>
                  </a:rPr>
                  <a:t>Engine</a:t>
                </a:r>
              </a:p>
            </p:txBody>
          </p:sp>
          <p:grpSp>
            <p:nvGrpSpPr>
              <p:cNvPr id="181256" name="Group 8"/>
              <p:cNvGrpSpPr>
                <a:grpSpLocks/>
              </p:cNvGrpSpPr>
              <p:nvPr/>
            </p:nvGrpSpPr>
            <p:grpSpPr bwMode="auto">
              <a:xfrm>
                <a:off x="1920" y="2736"/>
                <a:ext cx="1584" cy="96"/>
                <a:chOff x="2016" y="2640"/>
                <a:chExt cx="1584" cy="96"/>
              </a:xfrm>
            </p:grpSpPr>
            <p:sp>
              <p:nvSpPr>
                <p:cNvPr id="181257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2208" y="2688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Times" pitchFamily="18" charset="0"/>
                    <a:cs typeface="Times" pitchFamily="18" charset="0"/>
                  </a:endParaRPr>
                </a:p>
              </p:txBody>
            </p:sp>
            <p:sp>
              <p:nvSpPr>
                <p:cNvPr id="181258" name="Freeform 10"/>
                <p:cNvSpPr>
                  <a:spLocks/>
                </p:cNvSpPr>
                <p:nvPr/>
              </p:nvSpPr>
              <p:spPr bwMode="auto">
                <a:xfrm>
                  <a:off x="2016" y="2640"/>
                  <a:ext cx="192" cy="96"/>
                </a:xfrm>
                <a:custGeom>
                  <a:avLst/>
                  <a:gdLst>
                    <a:gd name="T0" fmla="*/ 0 w 192"/>
                    <a:gd name="T1" fmla="*/ 48 h 96"/>
                    <a:gd name="T2" fmla="*/ 96 w 192"/>
                    <a:gd name="T3" fmla="*/ 0 h 96"/>
                    <a:gd name="T4" fmla="*/ 192 w 192"/>
                    <a:gd name="T5" fmla="*/ 48 h 96"/>
                    <a:gd name="T6" fmla="*/ 96 w 192"/>
                    <a:gd name="T7" fmla="*/ 96 h 96"/>
                    <a:gd name="T8" fmla="*/ 0 w 192"/>
                    <a:gd name="T9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96">
                      <a:moveTo>
                        <a:pt x="0" y="48"/>
                      </a:moveTo>
                      <a:lnTo>
                        <a:pt x="96" y="0"/>
                      </a:lnTo>
                      <a:lnTo>
                        <a:pt x="192" y="48"/>
                      </a:lnTo>
                      <a:lnTo>
                        <a:pt x="96" y="96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Times" pitchFamily="18" charset="0"/>
                    <a:cs typeface="Times" pitchFamily="18" charset="0"/>
                  </a:endParaRPr>
                </a:p>
              </p:txBody>
            </p:sp>
          </p:grpSp>
        </p:grpSp>
        <p:grpSp>
          <p:nvGrpSpPr>
            <p:cNvPr id="181259" name="Group 11"/>
            <p:cNvGrpSpPr>
              <a:grpSpLocks/>
            </p:cNvGrpSpPr>
            <p:nvPr/>
          </p:nvGrpSpPr>
          <p:grpSpPr bwMode="auto">
            <a:xfrm>
              <a:off x="1920" y="2976"/>
              <a:ext cx="3120" cy="336"/>
              <a:chOff x="1920" y="2976"/>
              <a:chExt cx="3120" cy="336"/>
            </a:xfrm>
          </p:grpSpPr>
          <p:sp>
            <p:nvSpPr>
              <p:cNvPr id="181260" name="Line 12"/>
              <p:cNvSpPr>
                <a:spLocks noChangeShapeType="1"/>
              </p:cNvSpPr>
              <p:nvPr/>
            </p:nvSpPr>
            <p:spPr bwMode="auto">
              <a:xfrm flipV="1">
                <a:off x="2112" y="3120"/>
                <a:ext cx="13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" pitchFamily="18" charset="0"/>
                  <a:cs typeface="Times" pitchFamily="18" charset="0"/>
                </a:endParaRPr>
              </a:p>
            </p:txBody>
          </p:sp>
          <p:sp>
            <p:nvSpPr>
              <p:cNvPr id="181261" name="Freeform 13"/>
              <p:cNvSpPr>
                <a:spLocks/>
              </p:cNvSpPr>
              <p:nvPr/>
            </p:nvSpPr>
            <p:spPr bwMode="auto">
              <a:xfrm>
                <a:off x="1920" y="3072"/>
                <a:ext cx="192" cy="96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92 w 192"/>
                  <a:gd name="T5" fmla="*/ 48 h 96"/>
                  <a:gd name="T6" fmla="*/ 96 w 192"/>
                  <a:gd name="T7" fmla="*/ 96 h 96"/>
                  <a:gd name="T8" fmla="*/ 0 w 192"/>
                  <a:gd name="T9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96">
                    <a:moveTo>
                      <a:pt x="0" y="48"/>
                    </a:moveTo>
                    <a:lnTo>
                      <a:pt x="96" y="0"/>
                    </a:lnTo>
                    <a:lnTo>
                      <a:pt x="192" y="48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bg1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" pitchFamily="18" charset="0"/>
                  <a:cs typeface="Times" pitchFamily="18" charset="0"/>
                </a:endParaRPr>
              </a:p>
            </p:txBody>
          </p:sp>
          <p:sp>
            <p:nvSpPr>
              <p:cNvPr id="181262" name="Rectangle 14"/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153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Times" pitchFamily="18" charset="0"/>
                    <a:cs typeface="Times" pitchFamily="18" charset="0"/>
                  </a:rPr>
                  <a:t>Transmission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546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771526"/>
            <a:ext cx="80772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Association …</a:t>
            </a:r>
          </a:p>
        </p:txBody>
      </p:sp>
      <p:sp>
        <p:nvSpPr>
          <p:cNvPr id="182275" name="Text Box 3"/>
          <p:cNvSpPr txBox="1">
            <a:spLocks noChangeArrowheads="1"/>
          </p:cNvSpPr>
          <p:nvPr/>
        </p:nvSpPr>
        <p:spPr bwMode="auto">
          <a:xfrm>
            <a:off x="2133600" y="1219200"/>
            <a:ext cx="7848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sz="2400" b="1" i="1" dirty="0">
                <a:latin typeface="Times" pitchFamily="18" charset="0"/>
                <a:cs typeface="Times" pitchFamily="18" charset="0"/>
              </a:rPr>
              <a:t>Composition</a:t>
            </a:r>
            <a:r>
              <a:rPr lang="en-US" sz="2400" i="1" dirty="0">
                <a:latin typeface="Times" pitchFamily="18" charset="0"/>
                <a:cs typeface="Times" pitchFamily="18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" pitchFamily="18" charset="0"/>
                <a:cs typeface="Times" pitchFamily="18" charset="0"/>
              </a:rPr>
              <a:t>indicates a strong ownership and coincident lifetime of parts by the whole (</a:t>
            </a:r>
            <a:r>
              <a:rPr lang="en-US" sz="2400" i="1" dirty="0">
                <a:latin typeface="Times" pitchFamily="18" charset="0"/>
                <a:cs typeface="Times" pitchFamily="18" charset="0"/>
              </a:rPr>
              <a:t>i.e.,</a:t>
            </a:r>
            <a:r>
              <a:rPr lang="en-US" sz="2400" dirty="0">
                <a:latin typeface="Times" pitchFamily="18" charset="0"/>
                <a:cs typeface="Times" pitchFamily="18" charset="0"/>
              </a:rPr>
              <a:t> they live and die as a whole). Compositions are denoted by a filled-diamond adornment on the association.</a:t>
            </a:r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2286000" y="3352800"/>
            <a:ext cx="2133600" cy="2362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Window</a:t>
            </a:r>
          </a:p>
        </p:txBody>
      </p:sp>
      <p:grpSp>
        <p:nvGrpSpPr>
          <p:cNvPr id="182277" name="Group 5"/>
          <p:cNvGrpSpPr>
            <a:grpSpLocks/>
          </p:cNvGrpSpPr>
          <p:nvPr/>
        </p:nvGrpSpPr>
        <p:grpSpPr bwMode="auto">
          <a:xfrm>
            <a:off x="4419600" y="3352800"/>
            <a:ext cx="5562600" cy="685800"/>
            <a:chOff x="1824" y="2760"/>
            <a:chExt cx="3504" cy="432"/>
          </a:xfrm>
        </p:grpSpPr>
        <p:grpSp>
          <p:nvGrpSpPr>
            <p:cNvPr id="182278" name="Group 6"/>
            <p:cNvGrpSpPr>
              <a:grpSpLocks/>
            </p:cNvGrpSpPr>
            <p:nvPr/>
          </p:nvGrpSpPr>
          <p:grpSpPr bwMode="auto">
            <a:xfrm>
              <a:off x="1824" y="2930"/>
              <a:ext cx="1755" cy="110"/>
              <a:chOff x="1920" y="2736"/>
              <a:chExt cx="1584" cy="96"/>
            </a:xfrm>
          </p:grpSpPr>
          <p:sp>
            <p:nvSpPr>
              <p:cNvPr id="182279" name="Line 7"/>
              <p:cNvSpPr>
                <a:spLocks noChangeShapeType="1"/>
              </p:cNvSpPr>
              <p:nvPr/>
            </p:nvSpPr>
            <p:spPr bwMode="auto">
              <a:xfrm flipV="1">
                <a:off x="2112" y="2784"/>
                <a:ext cx="13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" pitchFamily="18" charset="0"/>
                  <a:cs typeface="Times" pitchFamily="18" charset="0"/>
                </a:endParaRPr>
              </a:p>
            </p:txBody>
          </p:sp>
          <p:sp>
            <p:nvSpPr>
              <p:cNvPr id="182280" name="Freeform 8"/>
              <p:cNvSpPr>
                <a:spLocks/>
              </p:cNvSpPr>
              <p:nvPr/>
            </p:nvSpPr>
            <p:spPr bwMode="auto">
              <a:xfrm>
                <a:off x="1920" y="2736"/>
                <a:ext cx="192" cy="96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92 w 192"/>
                  <a:gd name="T5" fmla="*/ 48 h 96"/>
                  <a:gd name="T6" fmla="*/ 96 w 192"/>
                  <a:gd name="T7" fmla="*/ 96 h 96"/>
                  <a:gd name="T8" fmla="*/ 0 w 192"/>
                  <a:gd name="T9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96">
                    <a:moveTo>
                      <a:pt x="0" y="48"/>
                    </a:moveTo>
                    <a:lnTo>
                      <a:pt x="96" y="0"/>
                    </a:lnTo>
                    <a:lnTo>
                      <a:pt x="192" y="48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" pitchFamily="18" charset="0"/>
                  <a:cs typeface="Times" pitchFamily="18" charset="0"/>
                </a:endParaRPr>
              </a:p>
            </p:txBody>
          </p:sp>
        </p:grpSp>
        <p:sp>
          <p:nvSpPr>
            <p:cNvPr id="182281" name="Rectangle 9"/>
            <p:cNvSpPr>
              <a:spLocks noChangeArrowheads="1"/>
            </p:cNvSpPr>
            <p:nvPr/>
          </p:nvSpPr>
          <p:spPr bwMode="auto">
            <a:xfrm>
              <a:off x="3552" y="2760"/>
              <a:ext cx="177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Scrollbar</a:t>
              </a:r>
            </a:p>
          </p:txBody>
        </p:sp>
      </p:grpSp>
      <p:grpSp>
        <p:nvGrpSpPr>
          <p:cNvPr id="182282" name="Group 10"/>
          <p:cNvGrpSpPr>
            <a:grpSpLocks/>
          </p:cNvGrpSpPr>
          <p:nvPr/>
        </p:nvGrpSpPr>
        <p:grpSpPr bwMode="auto">
          <a:xfrm>
            <a:off x="4419600" y="4191000"/>
            <a:ext cx="5562600" cy="685800"/>
            <a:chOff x="1824" y="2760"/>
            <a:chExt cx="3504" cy="432"/>
          </a:xfrm>
        </p:grpSpPr>
        <p:grpSp>
          <p:nvGrpSpPr>
            <p:cNvPr id="182283" name="Group 11"/>
            <p:cNvGrpSpPr>
              <a:grpSpLocks/>
            </p:cNvGrpSpPr>
            <p:nvPr/>
          </p:nvGrpSpPr>
          <p:grpSpPr bwMode="auto">
            <a:xfrm>
              <a:off x="1824" y="2930"/>
              <a:ext cx="1755" cy="110"/>
              <a:chOff x="1920" y="2736"/>
              <a:chExt cx="1584" cy="96"/>
            </a:xfrm>
          </p:grpSpPr>
          <p:sp>
            <p:nvSpPr>
              <p:cNvPr id="182284" name="Line 12"/>
              <p:cNvSpPr>
                <a:spLocks noChangeShapeType="1"/>
              </p:cNvSpPr>
              <p:nvPr/>
            </p:nvSpPr>
            <p:spPr bwMode="auto">
              <a:xfrm flipV="1">
                <a:off x="2112" y="2784"/>
                <a:ext cx="13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" pitchFamily="18" charset="0"/>
                  <a:cs typeface="Times" pitchFamily="18" charset="0"/>
                </a:endParaRPr>
              </a:p>
            </p:txBody>
          </p:sp>
          <p:sp>
            <p:nvSpPr>
              <p:cNvPr id="182285" name="Freeform 13"/>
              <p:cNvSpPr>
                <a:spLocks/>
              </p:cNvSpPr>
              <p:nvPr/>
            </p:nvSpPr>
            <p:spPr bwMode="auto">
              <a:xfrm>
                <a:off x="1920" y="2736"/>
                <a:ext cx="192" cy="96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92 w 192"/>
                  <a:gd name="T5" fmla="*/ 48 h 96"/>
                  <a:gd name="T6" fmla="*/ 96 w 192"/>
                  <a:gd name="T7" fmla="*/ 96 h 96"/>
                  <a:gd name="T8" fmla="*/ 0 w 192"/>
                  <a:gd name="T9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96">
                    <a:moveTo>
                      <a:pt x="0" y="48"/>
                    </a:moveTo>
                    <a:lnTo>
                      <a:pt x="96" y="0"/>
                    </a:lnTo>
                    <a:lnTo>
                      <a:pt x="192" y="48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" pitchFamily="18" charset="0"/>
                  <a:cs typeface="Times" pitchFamily="18" charset="0"/>
                </a:endParaRPr>
              </a:p>
            </p:txBody>
          </p:sp>
        </p:grpSp>
        <p:sp>
          <p:nvSpPr>
            <p:cNvPr id="182286" name="Rectangle 14"/>
            <p:cNvSpPr>
              <a:spLocks noChangeArrowheads="1"/>
            </p:cNvSpPr>
            <p:nvPr/>
          </p:nvSpPr>
          <p:spPr bwMode="auto">
            <a:xfrm>
              <a:off x="3552" y="2760"/>
              <a:ext cx="177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Titlebar</a:t>
              </a:r>
            </a:p>
          </p:txBody>
        </p:sp>
      </p:grpSp>
      <p:grpSp>
        <p:nvGrpSpPr>
          <p:cNvPr id="182287" name="Group 15"/>
          <p:cNvGrpSpPr>
            <a:grpSpLocks/>
          </p:cNvGrpSpPr>
          <p:nvPr/>
        </p:nvGrpSpPr>
        <p:grpSpPr bwMode="auto">
          <a:xfrm>
            <a:off x="4419600" y="5029200"/>
            <a:ext cx="5562600" cy="685800"/>
            <a:chOff x="1824" y="2760"/>
            <a:chExt cx="3504" cy="432"/>
          </a:xfrm>
        </p:grpSpPr>
        <p:grpSp>
          <p:nvGrpSpPr>
            <p:cNvPr id="182288" name="Group 16"/>
            <p:cNvGrpSpPr>
              <a:grpSpLocks/>
            </p:cNvGrpSpPr>
            <p:nvPr/>
          </p:nvGrpSpPr>
          <p:grpSpPr bwMode="auto">
            <a:xfrm>
              <a:off x="1824" y="2930"/>
              <a:ext cx="1755" cy="110"/>
              <a:chOff x="1920" y="2736"/>
              <a:chExt cx="1584" cy="96"/>
            </a:xfrm>
          </p:grpSpPr>
          <p:sp>
            <p:nvSpPr>
              <p:cNvPr id="182289" name="Line 17"/>
              <p:cNvSpPr>
                <a:spLocks noChangeShapeType="1"/>
              </p:cNvSpPr>
              <p:nvPr/>
            </p:nvSpPr>
            <p:spPr bwMode="auto">
              <a:xfrm flipV="1">
                <a:off x="2112" y="2784"/>
                <a:ext cx="13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" pitchFamily="18" charset="0"/>
                  <a:cs typeface="Times" pitchFamily="18" charset="0"/>
                </a:endParaRPr>
              </a:p>
            </p:txBody>
          </p:sp>
          <p:sp>
            <p:nvSpPr>
              <p:cNvPr id="182290" name="Freeform 18"/>
              <p:cNvSpPr>
                <a:spLocks/>
              </p:cNvSpPr>
              <p:nvPr/>
            </p:nvSpPr>
            <p:spPr bwMode="auto">
              <a:xfrm>
                <a:off x="1920" y="2736"/>
                <a:ext cx="192" cy="96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92 w 192"/>
                  <a:gd name="T5" fmla="*/ 48 h 96"/>
                  <a:gd name="T6" fmla="*/ 96 w 192"/>
                  <a:gd name="T7" fmla="*/ 96 h 96"/>
                  <a:gd name="T8" fmla="*/ 0 w 192"/>
                  <a:gd name="T9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96">
                    <a:moveTo>
                      <a:pt x="0" y="48"/>
                    </a:moveTo>
                    <a:lnTo>
                      <a:pt x="96" y="0"/>
                    </a:lnTo>
                    <a:lnTo>
                      <a:pt x="192" y="48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" pitchFamily="18" charset="0"/>
                  <a:cs typeface="Times" pitchFamily="18" charset="0"/>
                </a:endParaRPr>
              </a:p>
            </p:txBody>
          </p:sp>
        </p:grpSp>
        <p:sp>
          <p:nvSpPr>
            <p:cNvPr id="182291" name="Rectangle 19"/>
            <p:cNvSpPr>
              <a:spLocks noChangeArrowheads="1"/>
            </p:cNvSpPr>
            <p:nvPr/>
          </p:nvSpPr>
          <p:spPr bwMode="auto">
            <a:xfrm>
              <a:off x="3552" y="2760"/>
              <a:ext cx="177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>
                  <a:latin typeface="Times" pitchFamily="18" charset="0"/>
                  <a:cs typeface="Times" pitchFamily="18" charset="0"/>
                </a:rPr>
                <a:t>Menu</a:t>
              </a:r>
            </a:p>
          </p:txBody>
        </p:sp>
      </p:grpSp>
      <p:sp>
        <p:nvSpPr>
          <p:cNvPr id="182292" name="Text Box 20"/>
          <p:cNvSpPr txBox="1">
            <a:spLocks noChangeArrowheads="1"/>
          </p:cNvSpPr>
          <p:nvPr/>
        </p:nvSpPr>
        <p:spPr bwMode="auto">
          <a:xfrm>
            <a:off x="4724400" y="3733801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</a:t>
            </a:r>
          </a:p>
        </p:txBody>
      </p:sp>
      <p:sp>
        <p:nvSpPr>
          <p:cNvPr id="182293" name="Text Box 21"/>
          <p:cNvSpPr txBox="1">
            <a:spLocks noChangeArrowheads="1"/>
          </p:cNvSpPr>
          <p:nvPr/>
        </p:nvSpPr>
        <p:spPr bwMode="auto">
          <a:xfrm>
            <a:off x="4724400" y="4572001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</a:t>
            </a:r>
          </a:p>
        </p:txBody>
      </p:sp>
      <p:sp>
        <p:nvSpPr>
          <p:cNvPr id="182294" name="Text Box 22"/>
          <p:cNvSpPr txBox="1">
            <a:spLocks noChangeArrowheads="1"/>
          </p:cNvSpPr>
          <p:nvPr/>
        </p:nvSpPr>
        <p:spPr bwMode="auto">
          <a:xfrm>
            <a:off x="4724400" y="541020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</a:t>
            </a:r>
          </a:p>
        </p:txBody>
      </p:sp>
      <p:sp>
        <p:nvSpPr>
          <p:cNvPr id="182295" name="Text Box 23"/>
          <p:cNvSpPr txBox="1">
            <a:spLocks noChangeArrowheads="1"/>
          </p:cNvSpPr>
          <p:nvPr/>
        </p:nvSpPr>
        <p:spPr bwMode="auto">
          <a:xfrm>
            <a:off x="6858000" y="3733801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</a:t>
            </a:r>
          </a:p>
        </p:txBody>
      </p:sp>
      <p:sp>
        <p:nvSpPr>
          <p:cNvPr id="182296" name="Text Box 24"/>
          <p:cNvSpPr txBox="1">
            <a:spLocks noChangeArrowheads="1"/>
          </p:cNvSpPr>
          <p:nvPr/>
        </p:nvSpPr>
        <p:spPr bwMode="auto">
          <a:xfrm>
            <a:off x="6858000" y="4572001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</a:t>
            </a:r>
          </a:p>
        </p:txBody>
      </p:sp>
      <p:sp>
        <p:nvSpPr>
          <p:cNvPr id="182297" name="Text Box 25"/>
          <p:cNvSpPr txBox="1">
            <a:spLocks noChangeArrowheads="1"/>
          </p:cNvSpPr>
          <p:nvPr/>
        </p:nvSpPr>
        <p:spPr bwMode="auto">
          <a:xfrm>
            <a:off x="6553200" y="5410201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" pitchFamily="18" charset="0"/>
                <a:cs typeface="Times" pitchFamily="18" charset="0"/>
              </a:rPr>
              <a:t>1 .. *</a:t>
            </a:r>
          </a:p>
        </p:txBody>
      </p:sp>
    </p:spTree>
    <p:extLst>
      <p:ext uri="{BB962C8B-B14F-4D97-AF65-F5344CB8AC3E}">
        <p14:creationId xmlns:p14="http://schemas.microsoft.com/office/powerpoint/2010/main" val="1527089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65018" y="827139"/>
            <a:ext cx="78486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Dependency</a:t>
            </a: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2743200" y="3733800"/>
            <a:ext cx="2438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CourseSchedule</a:t>
            </a: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2743200" y="4267200"/>
            <a:ext cx="2438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2743200" y="4648200"/>
            <a:ext cx="2438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add(c : Course)</a:t>
            </a:r>
          </a:p>
          <a:p>
            <a:r>
              <a:rPr lang="en-US" dirty="0">
                <a:latin typeface="Times" pitchFamily="18" charset="0"/>
                <a:cs typeface="Times" pitchFamily="18" charset="0"/>
              </a:rPr>
              <a:t>remove(c : Course)</a:t>
            </a: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934200" y="4191000"/>
            <a:ext cx="2438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Course</a:t>
            </a:r>
          </a:p>
        </p:txBody>
      </p:sp>
      <p:sp>
        <p:nvSpPr>
          <p:cNvPr id="165895" name="Line 7"/>
          <p:cNvSpPr>
            <a:spLocks noChangeShapeType="1"/>
          </p:cNvSpPr>
          <p:nvPr/>
        </p:nvSpPr>
        <p:spPr bwMode="auto">
          <a:xfrm>
            <a:off x="5181600" y="449580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1790700" y="1093839"/>
            <a:ext cx="86106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sz="2800" b="1" i="1" dirty="0">
                <a:latin typeface="Times" pitchFamily="18" charset="0"/>
                <a:cs typeface="Times" pitchFamily="18" charset="0"/>
              </a:rPr>
              <a:t>Dependency</a:t>
            </a:r>
            <a:r>
              <a:rPr lang="en-US" sz="2800" b="1" dirty="0">
                <a:latin typeface="Times" pitchFamily="18" charset="0"/>
                <a:cs typeface="Times" pitchFamily="18" charset="0"/>
              </a:rPr>
              <a:t>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indicates a semantic relationship between two or more elements. 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The dependency from </a:t>
            </a:r>
            <a:r>
              <a:rPr lang="en-US" sz="2800" i="1" dirty="0" err="1">
                <a:latin typeface="Times" pitchFamily="18" charset="0"/>
                <a:cs typeface="Times" pitchFamily="18" charset="0"/>
              </a:rPr>
              <a:t>CourseSchedule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to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Course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exists because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Course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is used in both the </a:t>
            </a:r>
            <a:r>
              <a:rPr lang="en-US" sz="2800" b="1" dirty="0">
                <a:latin typeface="Times" pitchFamily="18" charset="0"/>
                <a:cs typeface="Times" pitchFamily="18" charset="0"/>
              </a:rPr>
              <a:t>add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and </a:t>
            </a:r>
            <a:r>
              <a:rPr lang="en-US" sz="2800" b="1" dirty="0">
                <a:latin typeface="Times" pitchFamily="18" charset="0"/>
                <a:cs typeface="Times" pitchFamily="18" charset="0"/>
              </a:rPr>
              <a:t>remove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operations of </a:t>
            </a:r>
            <a:r>
              <a:rPr lang="en-US" sz="2800" i="1" dirty="0" err="1">
                <a:latin typeface="Times" pitchFamily="18" charset="0"/>
                <a:cs typeface="Times" pitchFamily="18" charset="0"/>
              </a:rPr>
              <a:t>CourseSchedule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.</a:t>
            </a:r>
          </a:p>
          <a:p>
            <a:pPr algn="just"/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835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98764" y="863600"/>
            <a:ext cx="104648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Generalization</a:t>
            </a:r>
          </a:p>
        </p:txBody>
      </p:sp>
      <p:sp>
        <p:nvSpPr>
          <p:cNvPr id="166915" name="Rectangle 3"/>
          <p:cNvSpPr>
            <a:spLocks noChangeArrowheads="1"/>
          </p:cNvSpPr>
          <p:nvPr/>
        </p:nvSpPr>
        <p:spPr bwMode="auto">
          <a:xfrm>
            <a:off x="2184400" y="1727200"/>
            <a:ext cx="2438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Person</a:t>
            </a:r>
          </a:p>
        </p:txBody>
      </p:sp>
      <p:sp>
        <p:nvSpPr>
          <p:cNvPr id="166916" name="Text Box 4"/>
          <p:cNvSpPr txBox="1">
            <a:spLocks noChangeArrowheads="1"/>
          </p:cNvSpPr>
          <p:nvPr/>
        </p:nvSpPr>
        <p:spPr bwMode="auto">
          <a:xfrm>
            <a:off x="5029200" y="1524000"/>
            <a:ext cx="52578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A </a:t>
            </a:r>
            <a:r>
              <a:rPr lang="en-US" sz="2800" b="1" i="1" dirty="0">
                <a:latin typeface="Times" pitchFamily="18" charset="0"/>
                <a:cs typeface="Times" pitchFamily="18" charset="0"/>
              </a:rPr>
              <a:t>generalization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connects a </a:t>
            </a:r>
            <a:r>
              <a:rPr lang="en-US" sz="28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subclass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to its </a:t>
            </a:r>
            <a:r>
              <a:rPr lang="en-US" sz="28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superclass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.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It denotes an </a:t>
            </a:r>
            <a:r>
              <a:rPr lang="en-US" sz="28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inheritance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of attributes and behavior from the superclass to the subclass and indicates a specialization in the subclass of the more general superclass.</a:t>
            </a:r>
          </a:p>
        </p:txBody>
      </p:sp>
      <p:sp>
        <p:nvSpPr>
          <p:cNvPr id="166917" name="Rectangle 5"/>
          <p:cNvSpPr>
            <a:spLocks noChangeArrowheads="1"/>
          </p:cNvSpPr>
          <p:nvPr/>
        </p:nvSpPr>
        <p:spPr bwMode="auto">
          <a:xfrm>
            <a:off x="2209800" y="4191000"/>
            <a:ext cx="2438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Student</a:t>
            </a:r>
          </a:p>
        </p:txBody>
      </p:sp>
      <p:grpSp>
        <p:nvGrpSpPr>
          <p:cNvPr id="166918" name="Group 6"/>
          <p:cNvGrpSpPr>
            <a:grpSpLocks/>
          </p:cNvGrpSpPr>
          <p:nvPr/>
        </p:nvGrpSpPr>
        <p:grpSpPr bwMode="auto">
          <a:xfrm>
            <a:off x="3200400" y="2514600"/>
            <a:ext cx="419100" cy="1676400"/>
            <a:chOff x="968" y="1584"/>
            <a:chExt cx="264" cy="1056"/>
          </a:xfrm>
        </p:grpSpPr>
        <p:sp>
          <p:nvSpPr>
            <p:cNvPr id="166919" name="Line 7"/>
            <p:cNvSpPr>
              <a:spLocks noChangeShapeType="1"/>
            </p:cNvSpPr>
            <p:nvPr/>
          </p:nvSpPr>
          <p:spPr bwMode="auto">
            <a:xfrm>
              <a:off x="1104" y="1824"/>
              <a:ext cx="0" cy="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166920" name="Freeform 8"/>
            <p:cNvSpPr>
              <a:spLocks/>
            </p:cNvSpPr>
            <p:nvPr/>
          </p:nvSpPr>
          <p:spPr bwMode="auto">
            <a:xfrm>
              <a:off x="968" y="1584"/>
              <a:ext cx="264" cy="240"/>
            </a:xfrm>
            <a:custGeom>
              <a:avLst/>
              <a:gdLst>
                <a:gd name="T0" fmla="*/ 144 w 336"/>
                <a:gd name="T1" fmla="*/ 0 h 240"/>
                <a:gd name="T2" fmla="*/ 0 w 336"/>
                <a:gd name="T3" fmla="*/ 240 h 240"/>
                <a:gd name="T4" fmla="*/ 336 w 336"/>
                <a:gd name="T5" fmla="*/ 240 h 240"/>
                <a:gd name="T6" fmla="*/ 144 w 336"/>
                <a:gd name="T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240">
                  <a:moveTo>
                    <a:pt x="144" y="0"/>
                  </a:moveTo>
                  <a:lnTo>
                    <a:pt x="0" y="240"/>
                  </a:lnTo>
                  <a:lnTo>
                    <a:pt x="336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931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634836" y="800005"/>
            <a:ext cx="8229600" cy="944562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Structure Diagrams</a:t>
            </a:r>
          </a:p>
        </p:txBody>
      </p:sp>
      <p:sp>
        <p:nvSpPr>
          <p:cNvPr id="48025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981200" y="1295400"/>
            <a:ext cx="8305800" cy="5105400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200" dirty="0">
                <a:latin typeface="Times" pitchFamily="18" charset="0"/>
                <a:cs typeface="Times" pitchFamily="18" charset="0"/>
              </a:rPr>
              <a:t>Class Diagram</a:t>
            </a:r>
          </a:p>
          <a:p>
            <a:pPr lvl="1" algn="just">
              <a:lnSpc>
                <a:spcPct val="200000"/>
              </a:lnSpc>
            </a:pPr>
            <a:r>
              <a:rPr lang="en-US" sz="2200" dirty="0">
                <a:latin typeface="Times" pitchFamily="18" charset="0"/>
                <a:cs typeface="Times" pitchFamily="18" charset="0"/>
              </a:rPr>
              <a:t>Describe the </a:t>
            </a:r>
            <a:r>
              <a:rPr lang="en-US" sz="22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structure</a:t>
            </a:r>
            <a:r>
              <a:rPr lang="en-US" sz="2200" dirty="0">
                <a:latin typeface="Times" pitchFamily="18" charset="0"/>
                <a:cs typeface="Times" pitchFamily="18" charset="0"/>
              </a:rPr>
              <a:t> of the system in terms of </a:t>
            </a:r>
            <a:r>
              <a:rPr lang="en-US" sz="22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classes</a:t>
            </a:r>
            <a:r>
              <a:rPr lang="en-US" sz="2200" dirty="0">
                <a:latin typeface="Times" pitchFamily="18" charset="0"/>
                <a:cs typeface="Times" pitchFamily="18" charset="0"/>
              </a:rPr>
              <a:t> and </a:t>
            </a:r>
            <a:r>
              <a:rPr lang="en-US" sz="22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objects</a:t>
            </a:r>
          </a:p>
          <a:p>
            <a:pPr lvl="1" algn="just">
              <a:lnSpc>
                <a:spcPct val="200000"/>
              </a:lnSpc>
            </a:pPr>
            <a:r>
              <a:rPr lang="en-US" sz="2200" dirty="0">
                <a:latin typeface="Times" pitchFamily="18" charset="0"/>
                <a:cs typeface="Times" pitchFamily="18" charset="0"/>
              </a:rPr>
              <a:t>Primary purpose during analysis workflow </a:t>
            </a:r>
          </a:p>
          <a:p>
            <a:pPr lvl="2" algn="just">
              <a:lnSpc>
                <a:spcPct val="200000"/>
              </a:lnSpc>
            </a:pPr>
            <a:r>
              <a:rPr lang="en-US" sz="2100" dirty="0">
                <a:latin typeface="Times" pitchFamily="18" charset="0"/>
                <a:cs typeface="Times" pitchFamily="18" charset="0"/>
              </a:rPr>
              <a:t>to create a vocabulary that is used by both the analyst and users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7C4C-83A5-426E-A511-84F995EF6775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80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03300" y="838201"/>
            <a:ext cx="65532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Generalization</a:t>
            </a:r>
          </a:p>
        </p:txBody>
      </p:sp>
      <p:sp>
        <p:nvSpPr>
          <p:cNvPr id="167939" name="Rectangle 1027"/>
          <p:cNvSpPr>
            <a:spLocks noChangeArrowheads="1"/>
          </p:cNvSpPr>
          <p:nvPr/>
        </p:nvSpPr>
        <p:spPr bwMode="auto">
          <a:xfrm>
            <a:off x="2819400" y="2819400"/>
            <a:ext cx="2438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Student</a:t>
            </a:r>
          </a:p>
        </p:txBody>
      </p:sp>
      <p:sp>
        <p:nvSpPr>
          <p:cNvPr id="167940" name="Text Box 1028"/>
          <p:cNvSpPr txBox="1">
            <a:spLocks noChangeArrowheads="1"/>
          </p:cNvSpPr>
          <p:nvPr/>
        </p:nvSpPr>
        <p:spPr bwMode="auto">
          <a:xfrm>
            <a:off x="1981200" y="1295401"/>
            <a:ext cx="83058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UML permits a class to inherit from multiple super classes, although some programming languages (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e.g.,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Java) do not permit multiple inheritance. </a:t>
            </a:r>
          </a:p>
        </p:txBody>
      </p:sp>
      <p:sp>
        <p:nvSpPr>
          <p:cNvPr id="167941" name="Rectangle 1029"/>
          <p:cNvSpPr>
            <a:spLocks noChangeArrowheads="1"/>
          </p:cNvSpPr>
          <p:nvPr/>
        </p:nvSpPr>
        <p:spPr bwMode="auto">
          <a:xfrm>
            <a:off x="4419600" y="5029200"/>
            <a:ext cx="30480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TeachingAssistant</a:t>
            </a:r>
          </a:p>
        </p:txBody>
      </p:sp>
      <p:sp>
        <p:nvSpPr>
          <p:cNvPr id="167942" name="Line 1030"/>
          <p:cNvSpPr>
            <a:spLocks noChangeShapeType="1"/>
          </p:cNvSpPr>
          <p:nvPr/>
        </p:nvSpPr>
        <p:spPr bwMode="auto">
          <a:xfrm>
            <a:off x="5867400" y="44958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67943" name="Freeform 1031"/>
          <p:cNvSpPr>
            <a:spLocks/>
          </p:cNvSpPr>
          <p:nvPr/>
        </p:nvSpPr>
        <p:spPr bwMode="auto">
          <a:xfrm>
            <a:off x="4279900" y="3619501"/>
            <a:ext cx="419100" cy="398463"/>
          </a:xfrm>
          <a:custGeom>
            <a:avLst/>
            <a:gdLst>
              <a:gd name="T0" fmla="*/ 144 w 336"/>
              <a:gd name="T1" fmla="*/ 0 h 240"/>
              <a:gd name="T2" fmla="*/ 0 w 336"/>
              <a:gd name="T3" fmla="*/ 240 h 240"/>
              <a:gd name="T4" fmla="*/ 336 w 336"/>
              <a:gd name="T5" fmla="*/ 240 h 240"/>
              <a:gd name="T6" fmla="*/ 144 w 336"/>
              <a:gd name="T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240">
                <a:moveTo>
                  <a:pt x="144" y="0"/>
                </a:moveTo>
                <a:lnTo>
                  <a:pt x="0" y="240"/>
                </a:lnTo>
                <a:lnTo>
                  <a:pt x="336" y="240"/>
                </a:lnTo>
                <a:lnTo>
                  <a:pt x="144" y="0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67944" name="Rectangle 1032"/>
          <p:cNvSpPr>
            <a:spLocks noChangeArrowheads="1"/>
          </p:cNvSpPr>
          <p:nvPr/>
        </p:nvSpPr>
        <p:spPr bwMode="auto">
          <a:xfrm>
            <a:off x="6248400" y="2895600"/>
            <a:ext cx="2438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Times" pitchFamily="18" charset="0"/>
                <a:cs typeface="Times" pitchFamily="18" charset="0"/>
              </a:rPr>
              <a:t>Employee</a:t>
            </a:r>
          </a:p>
        </p:txBody>
      </p:sp>
      <p:sp>
        <p:nvSpPr>
          <p:cNvPr id="167945" name="Freeform 1033"/>
          <p:cNvSpPr>
            <a:spLocks/>
          </p:cNvSpPr>
          <p:nvPr/>
        </p:nvSpPr>
        <p:spPr bwMode="auto">
          <a:xfrm>
            <a:off x="7086600" y="3657601"/>
            <a:ext cx="419100" cy="398463"/>
          </a:xfrm>
          <a:custGeom>
            <a:avLst/>
            <a:gdLst>
              <a:gd name="T0" fmla="*/ 144 w 336"/>
              <a:gd name="T1" fmla="*/ 0 h 240"/>
              <a:gd name="T2" fmla="*/ 0 w 336"/>
              <a:gd name="T3" fmla="*/ 240 h 240"/>
              <a:gd name="T4" fmla="*/ 336 w 336"/>
              <a:gd name="T5" fmla="*/ 240 h 240"/>
              <a:gd name="T6" fmla="*/ 144 w 336"/>
              <a:gd name="T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240">
                <a:moveTo>
                  <a:pt x="144" y="0"/>
                </a:moveTo>
                <a:lnTo>
                  <a:pt x="0" y="240"/>
                </a:lnTo>
                <a:lnTo>
                  <a:pt x="336" y="240"/>
                </a:lnTo>
                <a:lnTo>
                  <a:pt x="144" y="0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167946" name="Freeform 1034"/>
          <p:cNvSpPr>
            <a:spLocks/>
          </p:cNvSpPr>
          <p:nvPr/>
        </p:nvSpPr>
        <p:spPr bwMode="auto">
          <a:xfrm>
            <a:off x="4495800" y="4038600"/>
            <a:ext cx="2819400" cy="457200"/>
          </a:xfrm>
          <a:custGeom>
            <a:avLst/>
            <a:gdLst>
              <a:gd name="T0" fmla="*/ 0 w 1776"/>
              <a:gd name="T1" fmla="*/ 0 h 288"/>
              <a:gd name="T2" fmla="*/ 0 w 1776"/>
              <a:gd name="T3" fmla="*/ 288 h 288"/>
              <a:gd name="T4" fmla="*/ 1776 w 1776"/>
              <a:gd name="T5" fmla="*/ 288 h 288"/>
              <a:gd name="T6" fmla="*/ 1776 w 1776"/>
              <a:gd name="T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6" h="288">
                <a:moveTo>
                  <a:pt x="0" y="0"/>
                </a:moveTo>
                <a:lnTo>
                  <a:pt x="0" y="288"/>
                </a:lnTo>
                <a:lnTo>
                  <a:pt x="1776" y="288"/>
                </a:lnTo>
                <a:lnTo>
                  <a:pt x="1776" y="0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053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r>
              <a:rPr lang="en-US">
                <a:latin typeface="Times" pitchFamily="18" charset="0"/>
                <a:cs typeface="Times" pitchFamily="18" charset="0"/>
              </a:rPr>
              <a:t>10-</a:t>
            </a:r>
            <a:fld id="{C21E1F08-2997-46AD-86BA-4896D8A87E6D}" type="slidenum">
              <a:rPr lang="en-US">
                <a:latin typeface="Times" pitchFamily="18" charset="0"/>
                <a:cs typeface="Times" pitchFamily="18" charset="0"/>
              </a:rPr>
              <a:pPr/>
              <a:t>31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324600"/>
            <a:ext cx="6248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ACA00907-EA78-4583-B979-B7426BAF9AE6}" type="datetime1">
              <a:rPr lang="en-US" sz="1000">
                <a:latin typeface="Times" pitchFamily="18" charset="0"/>
                <a:cs typeface="Times" pitchFamily="18" charset="0"/>
              </a:rPr>
              <a:t>1/11/2022</a:t>
            </a:fld>
            <a:endParaRPr lang="en-US" sz="1000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 bwMode="auto">
          <a:xfrm>
            <a:off x="8305800" y="63246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sz="1000">
                <a:latin typeface="Times" pitchFamily="18" charset="0"/>
                <a:cs typeface="Times" pitchFamily="18" charset="0"/>
              </a:rPr>
              <a:t>10-</a:t>
            </a:r>
            <a:fld id="{D828F9BF-8B6D-45E8-89BA-38C79F393938}" type="slidenum">
              <a:rPr lang="en-US" sz="1000">
                <a:latin typeface="Times" pitchFamily="18" charset="0"/>
                <a:cs typeface="Times" pitchFamily="18" charset="0"/>
              </a:rPr>
              <a:pPr algn="r" eaLnBrk="1" hangingPunct="1"/>
              <a:t>31</a:t>
            </a:fld>
            <a:endParaRPr lang="en-US" sz="1000">
              <a:latin typeface="Times" pitchFamily="18" charset="0"/>
              <a:cs typeface="Times" pitchFamily="18" charset="0"/>
            </a:endParaRP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5400" dirty="0">
                <a:latin typeface="Times" pitchFamily="18" charset="0"/>
                <a:cs typeface="Times" pitchFamily="18" charset="0"/>
              </a:rPr>
              <a:t>Types of Classes</a:t>
            </a: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Entity classes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Interface or Boundary classes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Abstract classes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Control classes</a:t>
            </a:r>
          </a:p>
        </p:txBody>
      </p:sp>
    </p:spTree>
    <p:extLst>
      <p:ext uri="{BB962C8B-B14F-4D97-AF65-F5344CB8AC3E}">
        <p14:creationId xmlns:p14="http://schemas.microsoft.com/office/powerpoint/2010/main" val="1711171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324600"/>
            <a:ext cx="6248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4C8F2C7B-75CF-4466-B398-BD5AF9ADFFC3}" type="datetime1">
              <a:rPr lang="en-US" sz="1000">
                <a:latin typeface="Times" pitchFamily="18" charset="0"/>
                <a:cs typeface="Times" pitchFamily="18" charset="0"/>
              </a:rPr>
              <a:t>1/11/2022</a:t>
            </a:fld>
            <a:endParaRPr lang="en-US" sz="1000">
              <a:latin typeface="Times" pitchFamily="18" charset="0"/>
              <a:cs typeface="Times" pitchFamily="18" charset="0"/>
            </a:endParaRPr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5400" dirty="0">
                <a:latin typeface="Times" pitchFamily="18" charset="0"/>
                <a:cs typeface="Times" pitchFamily="18" charset="0"/>
              </a:rPr>
              <a:t>Entity Classes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en-US" sz="3200" dirty="0">
                <a:latin typeface="Times" pitchFamily="18" charset="0"/>
                <a:cs typeface="Times" pitchFamily="18" charset="0"/>
              </a:rPr>
              <a:t>Represent real-world items</a:t>
            </a:r>
          </a:p>
          <a:p>
            <a:pPr lvl="1" algn="just"/>
            <a:r>
              <a:rPr lang="en-US" sz="2800" dirty="0">
                <a:latin typeface="Times" pitchFamily="18" charset="0"/>
                <a:cs typeface="Times" pitchFamily="18" charset="0"/>
              </a:rPr>
              <a:t>Such as people, thing and so on</a:t>
            </a:r>
          </a:p>
          <a:p>
            <a:pPr algn="just" eaLnBrk="1" hangingPunct="1"/>
            <a:r>
              <a:rPr lang="en-US" sz="3200" dirty="0">
                <a:latin typeface="Times" pitchFamily="18" charset="0"/>
                <a:cs typeface="Times" pitchFamily="18" charset="0"/>
              </a:rPr>
              <a:t>The entities represented on an entity-relationship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00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324600"/>
            <a:ext cx="6248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C77CBF61-0A31-4CF8-8D5F-77ABF6BDBAA6}" type="datetime1">
              <a:rPr lang="en-US" sz="1000">
                <a:latin typeface="Times" pitchFamily="18" charset="0"/>
                <a:cs typeface="Times" pitchFamily="18" charset="0"/>
              </a:rPr>
              <a:t>1/11/2022</a:t>
            </a:fld>
            <a:endParaRPr lang="en-US" sz="10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581192" y="300374"/>
            <a:ext cx="11029616" cy="118872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>
                <a:latin typeface="Times" pitchFamily="18" charset="0"/>
                <a:cs typeface="Times" pitchFamily="18" charset="0"/>
              </a:rPr>
              <a:t>Interface or Boundary Classes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3857" y="1762352"/>
            <a:ext cx="8229600" cy="45259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Provide a means for users to work with the system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Human interfaces may be a display, window, Web form, dialogue box, touch-tone telephone, or other </a:t>
            </a:r>
            <a:r>
              <a:rPr lang="en-US" sz="28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way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for </a:t>
            </a:r>
            <a:r>
              <a:rPr lang="en-US" sz="28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users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to </a:t>
            </a:r>
            <a:r>
              <a:rPr lang="en-US" sz="28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interact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 with the </a:t>
            </a:r>
            <a:r>
              <a:rPr lang="en-US" sz="28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system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System interfaces involve sending data to or receiving data from others</a:t>
            </a:r>
          </a:p>
          <a:p>
            <a:pPr lvl="1" algn="just">
              <a:lnSpc>
                <a:spcPct val="90000"/>
              </a:lnSpc>
            </a:pPr>
            <a:r>
              <a:rPr lang="en-US" sz="2400" dirty="0">
                <a:latin typeface="Times" pitchFamily="18" charset="0"/>
                <a:cs typeface="Times" pitchFamily="18" charset="0"/>
              </a:rPr>
              <a:t>The attributes of these classes are those </a:t>
            </a:r>
            <a:r>
              <a:rPr lang="en-US" sz="2400" b="1" dirty="0">
                <a:latin typeface="Times" pitchFamily="18" charset="0"/>
                <a:cs typeface="Times" pitchFamily="18" charset="0"/>
              </a:rPr>
              <a:t>found on the display or report</a:t>
            </a:r>
            <a:r>
              <a:rPr lang="en-US" sz="2400" dirty="0">
                <a:latin typeface="Times" pitchFamily="18" charset="0"/>
                <a:cs typeface="Times" pitchFamily="18" charset="0"/>
              </a:rPr>
              <a:t>. </a:t>
            </a:r>
          </a:p>
          <a:p>
            <a:pPr lvl="1" algn="just">
              <a:lnSpc>
                <a:spcPct val="90000"/>
              </a:lnSpc>
            </a:pPr>
            <a:r>
              <a:rPr lang="en-US" sz="2400" dirty="0">
                <a:latin typeface="Times" pitchFamily="18" charset="0"/>
                <a:cs typeface="Times" pitchFamily="18" charset="0"/>
              </a:rPr>
              <a:t>The methods are those required to </a:t>
            </a:r>
            <a:r>
              <a:rPr lang="en-US" sz="2400" b="1" dirty="0">
                <a:latin typeface="Times" pitchFamily="18" charset="0"/>
                <a:cs typeface="Times" pitchFamily="18" charset="0"/>
              </a:rPr>
              <a:t>work with the display, or produce the report</a:t>
            </a:r>
            <a:r>
              <a:rPr lang="en-US" sz="2400" dirty="0">
                <a:latin typeface="Times" pitchFamily="18" charset="0"/>
                <a:cs typeface="Times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21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324600"/>
            <a:ext cx="6248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D0742CF0-DBF7-427A-99A0-F3DEB6971216}" type="datetime1">
              <a:rPr lang="en-US" sz="1000">
                <a:latin typeface="Times" pitchFamily="18" charset="0"/>
                <a:cs typeface="Times" pitchFamily="18" charset="0"/>
              </a:rPr>
              <a:t>1/11/2022</a:t>
            </a:fld>
            <a:endParaRPr lang="en-US" sz="1000">
              <a:latin typeface="Times" pitchFamily="18" charset="0"/>
              <a:cs typeface="Times" pitchFamily="18" charset="0"/>
            </a:endParaRPr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5400" dirty="0">
                <a:latin typeface="Times" pitchFamily="18" charset="0"/>
                <a:cs typeface="Times" pitchFamily="18" charset="0"/>
              </a:rPr>
              <a:t>Abstract Classes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192" y="594613"/>
            <a:ext cx="11029615" cy="3634486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sz="2800" dirty="0">
                <a:latin typeface="Times" pitchFamily="18" charset="0"/>
                <a:cs typeface="Times" pitchFamily="18" charset="0"/>
              </a:rPr>
              <a:t>Linked to concrete classes in a generalization/ specialization relationship</a:t>
            </a:r>
          </a:p>
          <a:p>
            <a:pPr eaLnBrk="1" hangingPunct="1"/>
            <a:r>
              <a:rPr lang="en-US" sz="2800" dirty="0">
                <a:latin typeface="Times" pitchFamily="18" charset="0"/>
                <a:cs typeface="Times" pitchFamily="18" charset="0"/>
              </a:rPr>
              <a:t>Cannot be directly instantiated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62201" y="3047999"/>
            <a:ext cx="3200401" cy="2362201"/>
            <a:chOff x="838200" y="3047998"/>
            <a:chExt cx="3200401" cy="2362201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838200" y="3047998"/>
              <a:ext cx="3200401" cy="23622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&lt;&lt;Abstract&gt;&gt;</a:t>
              </a:r>
            </a:p>
            <a:p>
              <a:pPr algn="ctr"/>
              <a:r>
                <a:rPr lang="en-US" dirty="0"/>
                <a:t>Shape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err="1"/>
                <a:t>int</a:t>
              </a:r>
              <a:r>
                <a:rPr lang="en-US" dirty="0"/>
                <a:t> x;</a:t>
              </a:r>
            </a:p>
            <a:p>
              <a:pPr algn="ctr"/>
              <a:r>
                <a:rPr lang="en-US" dirty="0" err="1"/>
                <a:t>Int</a:t>
              </a:r>
              <a:r>
                <a:rPr lang="en-US" dirty="0"/>
                <a:t> y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Draw(</a:t>
              </a:r>
              <a:r>
                <a:rPr lang="en-US" dirty="0" err="1"/>
                <a:t>x,y</a:t>
              </a:r>
              <a:r>
                <a:rPr lang="en-US" dirty="0"/>
                <a:t>)</a:t>
              </a: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838200" y="3886200"/>
              <a:ext cx="32004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38200" y="4724400"/>
              <a:ext cx="32004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477001" y="3055256"/>
            <a:ext cx="3200401" cy="2362201"/>
            <a:chOff x="838200" y="3047998"/>
            <a:chExt cx="3200401" cy="2362201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838200" y="3047998"/>
              <a:ext cx="3200401" cy="23622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/>
            </a:p>
            <a:p>
              <a:pPr algn="ctr"/>
              <a:r>
                <a:rPr lang="en-US" i="1" dirty="0"/>
                <a:t>Shape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err="1"/>
                <a:t>int</a:t>
              </a:r>
              <a:r>
                <a:rPr lang="en-US" dirty="0"/>
                <a:t> x;</a:t>
              </a:r>
            </a:p>
            <a:p>
              <a:pPr algn="ctr"/>
              <a:r>
                <a:rPr lang="en-US" dirty="0" err="1"/>
                <a:t>Int</a:t>
              </a:r>
              <a:r>
                <a:rPr lang="en-US" dirty="0"/>
                <a:t> y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Draw(</a:t>
              </a:r>
              <a:r>
                <a:rPr lang="en-US" dirty="0" err="1"/>
                <a:t>x,y</a:t>
              </a:r>
              <a:r>
                <a:rPr lang="en-US" dirty="0"/>
                <a:t>)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838200" y="3886200"/>
              <a:ext cx="32004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38200" y="4724400"/>
              <a:ext cx="32004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46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2438400" y="6324600"/>
            <a:ext cx="6248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BD6268F-9437-40F5-985F-A39646C739AD}" type="datetime1">
              <a:rPr lang="en-US" sz="1000">
                <a:latin typeface="Times" pitchFamily="18" charset="0"/>
                <a:cs typeface="Times" pitchFamily="18" charset="0"/>
              </a:rPr>
              <a:t>1/11/2022</a:t>
            </a:fld>
            <a:endParaRPr lang="en-US" sz="1000">
              <a:latin typeface="Times" pitchFamily="18" charset="0"/>
              <a:cs typeface="Times" pitchFamily="18" charset="0"/>
            </a:endParaRPr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5400" dirty="0">
                <a:latin typeface="Times" pitchFamily="18" charset="0"/>
                <a:cs typeface="Times" pitchFamily="18" charset="0"/>
              </a:rPr>
              <a:t>Control Classes</a:t>
            </a:r>
          </a:p>
        </p:txBody>
      </p:sp>
      <p:sp>
        <p:nvSpPr>
          <p:cNvPr id="737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Used to control the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flow of activities</a:t>
            </a:r>
          </a:p>
          <a:p>
            <a:pPr eaLnBrk="1" hangingPunct="1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Many small control classes can be used to achieve classes that are reusable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The rules for creating sequence diagrams are that all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interface</a:t>
            </a:r>
            <a:r>
              <a:rPr lang="en-US" dirty="0">
                <a:latin typeface="Times" pitchFamily="18" charset="0"/>
                <a:cs typeface="Times" pitchFamily="18" charset="0"/>
              </a:rPr>
              <a:t> classes must be connected to a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control</a:t>
            </a:r>
            <a:r>
              <a:rPr lang="en-US" dirty="0">
                <a:latin typeface="Times" pitchFamily="18" charset="0"/>
                <a:cs typeface="Times" pitchFamily="18" charset="0"/>
              </a:rPr>
              <a:t> class and in a similar fashion all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entity</a:t>
            </a:r>
            <a:r>
              <a:rPr lang="en-US" dirty="0">
                <a:latin typeface="Times" pitchFamily="18" charset="0"/>
                <a:cs typeface="Times" pitchFamily="18" charset="0"/>
              </a:rPr>
              <a:t> classes must be connected to a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control</a:t>
            </a:r>
            <a:r>
              <a:rPr lang="en-US" dirty="0">
                <a:latin typeface="Times" pitchFamily="18" charset="0"/>
                <a:cs typeface="Times" pitchFamily="18" charset="0"/>
              </a:rPr>
              <a:t> class.</a:t>
            </a:r>
          </a:p>
          <a:p>
            <a:pPr eaLnBrk="1" hangingPunct="1"/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12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2027238"/>
            <a:ext cx="8229600" cy="4525963"/>
          </a:xfrm>
        </p:spPr>
        <p:txBody>
          <a:bodyPr/>
          <a:lstStyle/>
          <a:p>
            <a:pPr fontAlgn="base"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Actors</a:t>
            </a:r>
            <a:r>
              <a:rPr lang="en-US" dirty="0">
                <a:latin typeface="Times" pitchFamily="18" charset="0"/>
                <a:cs typeface="Times" pitchFamily="18" charset="0"/>
              </a:rPr>
              <a:t> can only talk to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boundary</a:t>
            </a:r>
            <a:r>
              <a:rPr lang="en-US" dirty="0">
                <a:latin typeface="Times" pitchFamily="18" charset="0"/>
                <a:cs typeface="Times" pitchFamily="18" charset="0"/>
              </a:rPr>
              <a:t> objects.</a:t>
            </a:r>
          </a:p>
          <a:p>
            <a:pPr fontAlgn="base"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Boundary</a:t>
            </a:r>
            <a:r>
              <a:rPr lang="en-US" dirty="0">
                <a:latin typeface="Times" pitchFamily="18" charset="0"/>
                <a:cs typeface="Times" pitchFamily="18" charset="0"/>
              </a:rPr>
              <a:t> objects can only talk to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controllers</a:t>
            </a:r>
            <a:r>
              <a:rPr lang="en-US" dirty="0">
                <a:latin typeface="Times" pitchFamily="18" charset="0"/>
                <a:cs typeface="Times" pitchFamily="18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actors</a:t>
            </a:r>
            <a:r>
              <a:rPr lang="en-US" dirty="0">
                <a:latin typeface="Times" pitchFamily="18" charset="0"/>
                <a:cs typeface="Times" pitchFamily="18" charset="0"/>
              </a:rPr>
              <a:t>.</a:t>
            </a:r>
          </a:p>
          <a:p>
            <a:pPr fontAlgn="base"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Entity</a:t>
            </a:r>
            <a:r>
              <a:rPr lang="en-US" dirty="0">
                <a:latin typeface="Times" pitchFamily="18" charset="0"/>
                <a:cs typeface="Times" pitchFamily="18" charset="0"/>
              </a:rPr>
              <a:t> objects can only talk to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controllers</a:t>
            </a:r>
            <a:r>
              <a:rPr lang="en-US" dirty="0">
                <a:latin typeface="Times" pitchFamily="18" charset="0"/>
                <a:cs typeface="Times" pitchFamily="18" charset="0"/>
              </a:rPr>
              <a:t>.</a:t>
            </a:r>
          </a:p>
          <a:p>
            <a:pPr fontAlgn="base"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Controllers</a:t>
            </a:r>
            <a:r>
              <a:rPr lang="en-US" dirty="0">
                <a:latin typeface="Times" pitchFamily="18" charset="0"/>
                <a:cs typeface="Times" pitchFamily="18" charset="0"/>
              </a:rPr>
              <a:t> can talk to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boundary</a:t>
            </a:r>
            <a:r>
              <a:rPr lang="en-US" dirty="0">
                <a:latin typeface="Times" pitchFamily="18" charset="0"/>
                <a:cs typeface="Times" pitchFamily="18" charset="0"/>
              </a:rPr>
              <a:t> objects and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entity</a:t>
            </a:r>
            <a:r>
              <a:rPr lang="en-US" dirty="0">
                <a:latin typeface="Times" pitchFamily="18" charset="0"/>
                <a:cs typeface="Times" pitchFamily="18" charset="0"/>
              </a:rPr>
              <a:t> objects, and to other controllers, but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not</a:t>
            </a:r>
            <a:r>
              <a:rPr lang="en-US" dirty="0">
                <a:latin typeface="Times" pitchFamily="18" charset="0"/>
                <a:cs typeface="Times" pitchFamily="18" charset="0"/>
              </a:rPr>
              <a:t> to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actors</a:t>
            </a:r>
          </a:p>
          <a:p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rules apply to their communication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D858-D0CC-4114-B986-6ED524683F28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65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756366"/>
            <a:ext cx="104648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Example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362200" y="990600"/>
            <a:ext cx="7620000" cy="5181600"/>
            <a:chOff x="528" y="912"/>
            <a:chExt cx="4800" cy="2976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794" y="3467"/>
              <a:ext cx="630" cy="4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94" y="3467"/>
              <a:ext cx="630" cy="14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872" y="3482"/>
              <a:ext cx="48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sz="1200">
                  <a:solidFill>
                    <a:srgbClr val="000000"/>
                  </a:solidFill>
                  <a:latin typeface="Arial" charset="0"/>
                </a:rPr>
                <a:t>DVD Movie</a:t>
              </a:r>
              <a:endParaRPr kumimoji="1" lang="en-US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634" y="3467"/>
              <a:ext cx="629" cy="4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634" y="3467"/>
              <a:ext cx="629" cy="14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1715" y="3482"/>
              <a:ext cx="48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sz="1200">
                  <a:solidFill>
                    <a:srgbClr val="000000"/>
                  </a:solidFill>
                  <a:latin typeface="Arial" charset="0"/>
                </a:rPr>
                <a:t>VHS Movie</a:t>
              </a:r>
              <a:endParaRPr kumimoji="1" lang="en-US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473" y="3467"/>
              <a:ext cx="630" cy="4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2473" y="3467"/>
              <a:ext cx="630" cy="14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2522" y="3482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sz="1200">
                  <a:solidFill>
                    <a:srgbClr val="000000"/>
                  </a:solidFill>
                  <a:latin typeface="Arial" charset="0"/>
                </a:rPr>
                <a:t>Video Game</a:t>
              </a:r>
              <a:endParaRPr kumimoji="1" lang="en-US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1529" y="2504"/>
              <a:ext cx="839" cy="2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1529" y="2347"/>
              <a:ext cx="839" cy="2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 sz="1200" i="1">
                  <a:latin typeface="Verdana" pitchFamily="34" charset="0"/>
                </a:rPr>
                <a:t>Rental Item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733" y="1868"/>
              <a:ext cx="840" cy="6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733" y="1868"/>
              <a:ext cx="840" cy="21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827" y="1917"/>
              <a:ext cx="61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sz="1200">
                  <a:solidFill>
                    <a:srgbClr val="000000"/>
                  </a:solidFill>
                  <a:latin typeface="Arial" charset="0"/>
                </a:rPr>
                <a:t>Rental Invoice</a:t>
              </a:r>
              <a:endParaRPr kumimoji="1" lang="en-US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523" y="2341"/>
              <a:ext cx="210" cy="105"/>
            </a:xfrm>
            <a:custGeom>
              <a:avLst/>
              <a:gdLst>
                <a:gd name="T0" fmla="*/ 0 w 210"/>
                <a:gd name="T1" fmla="*/ 52 h 105"/>
                <a:gd name="T2" fmla="*/ 105 w 210"/>
                <a:gd name="T3" fmla="*/ 0 h 105"/>
                <a:gd name="T4" fmla="*/ 210 w 210"/>
                <a:gd name="T5" fmla="*/ 52 h 105"/>
                <a:gd name="T6" fmla="*/ 105 w 210"/>
                <a:gd name="T7" fmla="*/ 105 h 105"/>
                <a:gd name="T8" fmla="*/ 0 w 210"/>
                <a:gd name="T9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05">
                  <a:moveTo>
                    <a:pt x="0" y="52"/>
                  </a:moveTo>
                  <a:lnTo>
                    <a:pt x="105" y="0"/>
                  </a:lnTo>
                  <a:lnTo>
                    <a:pt x="210" y="52"/>
                  </a:lnTo>
                  <a:lnTo>
                    <a:pt x="105" y="105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2448" y="2323"/>
              <a:ext cx="218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>
                  <a:solidFill>
                    <a:srgbClr val="000000"/>
                  </a:solidFill>
                  <a:latin typeface="Arial" charset="0"/>
                </a:rPr>
                <a:t>1..*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3608" y="2468"/>
              <a:ext cx="81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>
                  <a:solidFill>
                    <a:srgbClr val="000000"/>
                  </a:solidFill>
                  <a:latin typeface="Arial" charset="0"/>
                </a:rPr>
                <a:t>1</a:t>
              </a:r>
              <a:endParaRPr kumimoji="1" lang="en-US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529" y="1248"/>
              <a:ext cx="839" cy="52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529" y="1248"/>
              <a:ext cx="839" cy="17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741" y="1280"/>
              <a:ext cx="41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sz="1200">
                  <a:solidFill>
                    <a:srgbClr val="000000"/>
                  </a:solidFill>
                  <a:latin typeface="Arial" charset="0"/>
                </a:rPr>
                <a:t>Customer</a:t>
              </a:r>
              <a:endParaRPr kumimoji="1" lang="en-US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3523" y="2131"/>
              <a:ext cx="210" cy="105"/>
            </a:xfrm>
            <a:custGeom>
              <a:avLst/>
              <a:gdLst>
                <a:gd name="T0" fmla="*/ 0 w 210"/>
                <a:gd name="T1" fmla="*/ 52 h 105"/>
                <a:gd name="T2" fmla="*/ 105 w 210"/>
                <a:gd name="T3" fmla="*/ 0 h 105"/>
                <a:gd name="T4" fmla="*/ 210 w 210"/>
                <a:gd name="T5" fmla="*/ 52 h 105"/>
                <a:gd name="T6" fmla="*/ 105 w 210"/>
                <a:gd name="T7" fmla="*/ 105 h 105"/>
                <a:gd name="T8" fmla="*/ 0 w 210"/>
                <a:gd name="T9" fmla="*/ 5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05">
                  <a:moveTo>
                    <a:pt x="0" y="52"/>
                  </a:moveTo>
                  <a:lnTo>
                    <a:pt x="105" y="0"/>
                  </a:lnTo>
                  <a:lnTo>
                    <a:pt x="210" y="52"/>
                  </a:lnTo>
                  <a:lnTo>
                    <a:pt x="105" y="105"/>
                  </a:lnTo>
                  <a:lnTo>
                    <a:pt x="0" y="5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733" y="3338"/>
              <a:ext cx="840" cy="45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3733" y="3338"/>
              <a:ext cx="840" cy="21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793" y="3387"/>
              <a:ext cx="741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 sz="1200">
                  <a:solidFill>
                    <a:srgbClr val="000000"/>
                  </a:solidFill>
                  <a:latin typeface="Arial" charset="0"/>
                </a:rPr>
                <a:t>Checkout Screen</a:t>
              </a:r>
              <a:endParaRPr kumimoji="1" lang="en-US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4153" y="2498"/>
              <a:ext cx="1" cy="8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199" y="2520"/>
              <a:ext cx="242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>
                  <a:solidFill>
                    <a:srgbClr val="000000"/>
                  </a:solidFill>
                  <a:latin typeface="Arial" charset="0"/>
                </a:rPr>
                <a:t>0..1</a:t>
              </a:r>
              <a:endParaRPr kumimoji="1" lang="en-US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2415" y="1318"/>
              <a:ext cx="81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kumimoji="1" lang="en-US">
                  <a:solidFill>
                    <a:srgbClr val="000000"/>
                  </a:solidFill>
                  <a:latin typeface="Arial" charset="0"/>
                </a:rPr>
                <a:t>1</a:t>
              </a:r>
              <a:endParaRPr kumimoji="1" lang="en-US" sz="160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33" name="AutoShape 31"/>
            <p:cNvSpPr>
              <a:spLocks noChangeArrowheads="1"/>
            </p:cNvSpPr>
            <p:nvPr/>
          </p:nvSpPr>
          <p:spPr bwMode="auto">
            <a:xfrm>
              <a:off x="4512" y="2832"/>
              <a:ext cx="816" cy="384"/>
            </a:xfrm>
            <a:prstGeom prst="wedgeRoundRectCallout">
              <a:avLst>
                <a:gd name="adj1" fmla="val -92032"/>
                <a:gd name="adj2" fmla="val -80991"/>
                <a:gd name="adj3" fmla="val 16667"/>
              </a:avLst>
            </a:prstGeom>
            <a:solidFill>
              <a:srgbClr val="FFFFFB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89000"/>
                </a:lnSpc>
                <a:spcBef>
                  <a:spcPct val="40000"/>
                </a:spcBef>
              </a:pPr>
              <a:r>
                <a:rPr lang="en-US" sz="1200">
                  <a:latin typeface="Verdana" pitchFamily="34" charset="0"/>
                </a:rPr>
                <a:t>Simple</a:t>
              </a:r>
            </a:p>
            <a:p>
              <a:pPr algn="ctr" eaLnBrk="0" hangingPunct="0">
                <a:lnSpc>
                  <a:spcPct val="89000"/>
                </a:lnSpc>
                <a:spcBef>
                  <a:spcPct val="40000"/>
                </a:spcBef>
              </a:pPr>
              <a:r>
                <a:rPr lang="en-US" sz="1200">
                  <a:latin typeface="Verdana" pitchFamily="34" charset="0"/>
                </a:rPr>
                <a:t> Association</a:t>
              </a:r>
            </a:p>
          </p:txBody>
        </p:sp>
        <p:sp>
          <p:nvSpPr>
            <p:cNvPr id="34" name="AutoShape 32"/>
            <p:cNvSpPr>
              <a:spLocks noChangeArrowheads="1"/>
            </p:cNvSpPr>
            <p:nvPr/>
          </p:nvSpPr>
          <p:spPr bwMode="auto">
            <a:xfrm>
              <a:off x="720" y="1392"/>
              <a:ext cx="480" cy="288"/>
            </a:xfrm>
            <a:prstGeom prst="wedgeRoundRectCallout">
              <a:avLst>
                <a:gd name="adj1" fmla="val 117708"/>
                <a:gd name="adj2" fmla="val -70486"/>
                <a:gd name="adj3" fmla="val 16667"/>
              </a:avLst>
            </a:prstGeom>
            <a:solidFill>
              <a:srgbClr val="FFFFFB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89000"/>
                </a:lnSpc>
                <a:spcBef>
                  <a:spcPct val="40000"/>
                </a:spcBef>
              </a:pPr>
              <a:r>
                <a:rPr lang="en-US" sz="1200" dirty="0">
                  <a:latin typeface="Verdana" pitchFamily="34" charset="0"/>
                </a:rPr>
                <a:t>Class</a:t>
              </a:r>
            </a:p>
          </p:txBody>
        </p:sp>
        <p:sp>
          <p:nvSpPr>
            <p:cNvPr id="35" name="AutoShape 33"/>
            <p:cNvSpPr>
              <a:spLocks noChangeArrowheads="1"/>
            </p:cNvSpPr>
            <p:nvPr/>
          </p:nvSpPr>
          <p:spPr bwMode="auto">
            <a:xfrm>
              <a:off x="624" y="1872"/>
              <a:ext cx="624" cy="432"/>
            </a:xfrm>
            <a:prstGeom prst="wedgeRoundRectCallout">
              <a:avLst>
                <a:gd name="adj1" fmla="val 93111"/>
                <a:gd name="adj2" fmla="val 67130"/>
                <a:gd name="adj3" fmla="val 16667"/>
              </a:avLst>
            </a:prstGeom>
            <a:solidFill>
              <a:srgbClr val="FFFFFB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89000"/>
                </a:lnSpc>
                <a:spcBef>
                  <a:spcPct val="40000"/>
                </a:spcBef>
              </a:pPr>
              <a:r>
                <a:rPr lang="en-US" sz="1200">
                  <a:latin typeface="Verdana" pitchFamily="34" charset="0"/>
                </a:rPr>
                <a:t>Abstract</a:t>
              </a:r>
            </a:p>
            <a:p>
              <a:pPr algn="ctr" eaLnBrk="0" hangingPunct="0">
                <a:lnSpc>
                  <a:spcPct val="89000"/>
                </a:lnSpc>
                <a:spcBef>
                  <a:spcPct val="40000"/>
                </a:spcBef>
              </a:pPr>
              <a:r>
                <a:rPr lang="en-US" sz="1200">
                  <a:latin typeface="Verdana" pitchFamily="34" charset="0"/>
                </a:rPr>
                <a:t>Class</a:t>
              </a:r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auto">
            <a:xfrm>
              <a:off x="3168" y="1296"/>
              <a:ext cx="864" cy="336"/>
            </a:xfrm>
            <a:prstGeom prst="wedgeRoundRectCallout">
              <a:avLst>
                <a:gd name="adj1" fmla="val -1157"/>
                <a:gd name="adj2" fmla="val 179167"/>
                <a:gd name="adj3" fmla="val 16667"/>
              </a:avLst>
            </a:prstGeom>
            <a:solidFill>
              <a:srgbClr val="FFFFFB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89000"/>
                </a:lnSpc>
                <a:spcBef>
                  <a:spcPct val="40000"/>
                </a:spcBef>
              </a:pPr>
              <a:r>
                <a:rPr lang="en-US" sz="1200">
                  <a:latin typeface="Verdana" pitchFamily="34" charset="0"/>
                </a:rPr>
                <a:t>Simple </a:t>
              </a:r>
            </a:p>
            <a:p>
              <a:pPr algn="ctr" eaLnBrk="0" hangingPunct="0">
                <a:lnSpc>
                  <a:spcPct val="89000"/>
                </a:lnSpc>
                <a:spcBef>
                  <a:spcPct val="40000"/>
                </a:spcBef>
              </a:pPr>
              <a:r>
                <a:rPr lang="en-US" sz="1200">
                  <a:latin typeface="Verdana" pitchFamily="34" charset="0"/>
                </a:rPr>
                <a:t>Aggregation</a:t>
              </a:r>
            </a:p>
          </p:txBody>
        </p:sp>
        <p:sp>
          <p:nvSpPr>
            <p:cNvPr id="37" name="AutoShape 35"/>
            <p:cNvSpPr>
              <a:spLocks noChangeArrowheads="1"/>
            </p:cNvSpPr>
            <p:nvPr/>
          </p:nvSpPr>
          <p:spPr bwMode="auto">
            <a:xfrm>
              <a:off x="528" y="2928"/>
              <a:ext cx="912" cy="240"/>
            </a:xfrm>
            <a:prstGeom prst="wedgeRoundRectCallout">
              <a:avLst>
                <a:gd name="adj1" fmla="val 97477"/>
                <a:gd name="adj2" fmla="val -49167"/>
                <a:gd name="adj3" fmla="val 16667"/>
              </a:avLst>
            </a:prstGeom>
            <a:solidFill>
              <a:srgbClr val="FFFFFB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89000"/>
                </a:lnSpc>
                <a:spcBef>
                  <a:spcPct val="40000"/>
                </a:spcBef>
              </a:pPr>
              <a:r>
                <a:rPr lang="en-US" sz="1200">
                  <a:latin typeface="Verdana" pitchFamily="34" charset="0"/>
                </a:rPr>
                <a:t>Generalization</a:t>
              </a:r>
            </a:p>
          </p:txBody>
        </p:sp>
        <p:sp>
          <p:nvSpPr>
            <p:cNvPr id="38" name="AutoShape 36"/>
            <p:cNvSpPr>
              <a:spLocks noChangeArrowheads="1"/>
            </p:cNvSpPr>
            <p:nvPr/>
          </p:nvSpPr>
          <p:spPr bwMode="auto">
            <a:xfrm>
              <a:off x="2640" y="2736"/>
              <a:ext cx="768" cy="384"/>
            </a:xfrm>
            <a:prstGeom prst="wedgeRoundRectCallout">
              <a:avLst>
                <a:gd name="adj1" fmla="val 70315"/>
                <a:gd name="adj2" fmla="val -117968"/>
                <a:gd name="adj3" fmla="val 16667"/>
              </a:avLst>
            </a:prstGeom>
            <a:solidFill>
              <a:srgbClr val="FFFFFB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89000"/>
                </a:lnSpc>
                <a:spcBef>
                  <a:spcPct val="40000"/>
                </a:spcBef>
              </a:pPr>
              <a:r>
                <a:rPr lang="en-US" sz="1200" dirty="0">
                  <a:latin typeface="Verdana" pitchFamily="34" charset="0"/>
                </a:rPr>
                <a:t>Composition</a:t>
              </a:r>
            </a:p>
          </p:txBody>
        </p:sp>
        <p:cxnSp>
          <p:nvCxnSpPr>
            <p:cNvPr id="39" name="AutoShape 37"/>
            <p:cNvCxnSpPr>
              <a:cxnSpLocks noChangeShapeType="1"/>
              <a:stCxn id="10" idx="0"/>
              <a:endCxn id="15" idx="2"/>
            </p:cNvCxnSpPr>
            <p:nvPr/>
          </p:nvCxnSpPr>
          <p:spPr bwMode="auto">
            <a:xfrm flipV="1">
              <a:off x="1949" y="2792"/>
              <a:ext cx="0" cy="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AutoShape 39"/>
            <p:cNvCxnSpPr>
              <a:cxnSpLocks noChangeShapeType="1"/>
              <a:stCxn id="7" idx="0"/>
              <a:endCxn id="13" idx="0"/>
            </p:cNvCxnSpPr>
            <p:nvPr/>
          </p:nvCxnSpPr>
          <p:spPr bwMode="auto">
            <a:xfrm rot="5400000" flipV="1">
              <a:off x="1948" y="2628"/>
              <a:ext cx="1" cy="1679"/>
            </a:xfrm>
            <a:prstGeom prst="bentConnector3">
              <a:avLst>
                <a:gd name="adj1" fmla="val -1800000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40"/>
            <p:cNvCxnSpPr>
              <a:cxnSpLocks noChangeShapeType="1"/>
              <a:stCxn id="20" idx="4"/>
              <a:endCxn id="15" idx="3"/>
            </p:cNvCxnSpPr>
            <p:nvPr/>
          </p:nvCxnSpPr>
          <p:spPr bwMode="auto">
            <a:xfrm rot="10800000" flipV="1">
              <a:off x="2368" y="2393"/>
              <a:ext cx="1155" cy="255"/>
            </a:xfrm>
            <a:prstGeom prst="bentConnector3">
              <a:avLst>
                <a:gd name="adj1" fmla="val 4995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AutoShape 41"/>
            <p:cNvCxnSpPr>
              <a:cxnSpLocks noChangeShapeType="1"/>
              <a:stCxn id="26" idx="4"/>
              <a:endCxn id="23" idx="3"/>
            </p:cNvCxnSpPr>
            <p:nvPr/>
          </p:nvCxnSpPr>
          <p:spPr bwMode="auto">
            <a:xfrm rot="10800000">
              <a:off x="2368" y="1511"/>
              <a:ext cx="1155" cy="672"/>
            </a:xfrm>
            <a:prstGeom prst="bentConnector3">
              <a:avLst>
                <a:gd name="adj1" fmla="val 422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AutoShape 42"/>
            <p:cNvSpPr>
              <a:spLocks noChangeArrowheads="1"/>
            </p:cNvSpPr>
            <p:nvPr/>
          </p:nvSpPr>
          <p:spPr bwMode="auto">
            <a:xfrm>
              <a:off x="3107" y="912"/>
              <a:ext cx="720" cy="288"/>
            </a:xfrm>
            <a:prstGeom prst="wedgeRoundRectCallout">
              <a:avLst>
                <a:gd name="adj1" fmla="val -127361"/>
                <a:gd name="adj2" fmla="val 116319"/>
                <a:gd name="adj3" fmla="val 16667"/>
              </a:avLst>
            </a:prstGeom>
            <a:solidFill>
              <a:srgbClr val="FFFFFB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89000"/>
                </a:lnSpc>
                <a:spcBef>
                  <a:spcPct val="40000"/>
                </a:spcBef>
              </a:pPr>
              <a:r>
                <a:rPr lang="en-US" sz="1200">
                  <a:latin typeface="Verdana" pitchFamily="34" charset="0"/>
                </a:rPr>
                <a:t>Multiplicity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784475" y="1951703"/>
            <a:ext cx="508000" cy="292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667000" y="2837937"/>
            <a:ext cx="762001" cy="366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646862" y="1058068"/>
            <a:ext cx="803277" cy="366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96086" y="1753572"/>
            <a:ext cx="900114" cy="366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547938" y="4552079"/>
            <a:ext cx="1128712" cy="282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08664" y="4359249"/>
            <a:ext cx="1049337" cy="282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817089" y="4483306"/>
            <a:ext cx="1049337" cy="393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F3E54B8-20B6-469C-982A-143620AB0BF3}"/>
              </a:ext>
            </a:extLst>
          </p:cNvPr>
          <p:cNvSpPr/>
          <p:nvPr/>
        </p:nvSpPr>
        <p:spPr>
          <a:xfrm>
            <a:off x="4448392" y="4234924"/>
            <a:ext cx="401781" cy="282934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0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4210" y="1890876"/>
            <a:ext cx="11029615" cy="363448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Draw a UML Class Diagram representing the following elements from the problem domain for a soccer league. </a:t>
            </a:r>
          </a:p>
          <a:p>
            <a:pPr marL="109728" indent="0" algn="just">
              <a:buNone/>
            </a:pPr>
            <a:r>
              <a:rPr lang="en-US" b="1" dirty="0">
                <a:latin typeface="Times" pitchFamily="18" charset="0"/>
                <a:cs typeface="Times" pitchFamily="18" charset="0"/>
              </a:rPr>
              <a:t>A soccer league is made up of at least four soccer teams. Each soccer team is composed of eleven players, and one player captains the team. A team has a name and a record. Players have a number and a position. Soccer teams play games against each other. Each game has a score and a location. Teams are sometimes lead by a coach. A coach has a level of accreditation and a number of years of experience, and can coach multiple teams. Coaches and players are people, and people have names and addresses.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Exercise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4FF1C-54A3-4EB2-B770-7812A9B8DA62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59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FE6806-0A97-4062-9396-CBD9A8C4F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463" y="1332547"/>
            <a:ext cx="5776151" cy="507476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0C8EF-3807-41D6-9E0F-62EBFA640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DF13-D0B3-47D4-A821-1D83CB7ADD54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FD3BC-A97E-42DE-AD70-681DFEC9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C12D06-9D50-412B-9D2D-BE39A84C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answer</a:t>
            </a:r>
          </a:p>
        </p:txBody>
      </p:sp>
    </p:spTree>
    <p:extLst>
      <p:ext uri="{BB962C8B-B14F-4D97-AF65-F5344CB8AC3E}">
        <p14:creationId xmlns:p14="http://schemas.microsoft.com/office/powerpoint/2010/main" val="317211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0700" y="1433344"/>
            <a:ext cx="8610600" cy="4788091"/>
          </a:xfrm>
        </p:spPr>
        <p:txBody>
          <a:bodyPr>
            <a:noAutofit/>
          </a:bodyPr>
          <a:lstStyle/>
          <a:p>
            <a:r>
              <a:rPr lang="en-US" sz="2200" b="1" dirty="0">
                <a:latin typeface="Times" pitchFamily="18" charset="0"/>
                <a:cs typeface="Times" pitchFamily="18" charset="0"/>
              </a:rPr>
              <a:t>CRC Card</a:t>
            </a:r>
          </a:p>
          <a:p>
            <a:pPr lvl="1" algn="just"/>
            <a:r>
              <a:rPr lang="en-US" sz="2500" dirty="0">
                <a:latin typeface="Times" pitchFamily="18" charset="0"/>
                <a:cs typeface="Times" pitchFamily="18" charset="0"/>
              </a:rPr>
              <a:t>A simple object-oriented analysis technique that </a:t>
            </a:r>
            <a:r>
              <a:rPr lang="en-US" sz="2500" b="1" dirty="0">
                <a:latin typeface="Times" pitchFamily="18" charset="0"/>
                <a:cs typeface="Times" pitchFamily="18" charset="0"/>
              </a:rPr>
              <a:t>includes the users and developers </a:t>
            </a:r>
            <a:r>
              <a:rPr lang="en-US" sz="2500" dirty="0">
                <a:latin typeface="Times" pitchFamily="18" charset="0"/>
                <a:cs typeface="Times" pitchFamily="18" charset="0"/>
              </a:rPr>
              <a:t>in the analysis process</a:t>
            </a:r>
          </a:p>
          <a:p>
            <a:pPr lvl="1"/>
            <a:r>
              <a:rPr lang="en-US" sz="2500" dirty="0">
                <a:latin typeface="Times" pitchFamily="18" charset="0"/>
                <a:cs typeface="Times" pitchFamily="18" charset="0"/>
              </a:rPr>
              <a:t>A CRC card is an index card with three parts:</a:t>
            </a:r>
          </a:p>
          <a:p>
            <a:pPr lvl="2"/>
            <a:r>
              <a:rPr lang="en-US" sz="2500" b="1" i="1" dirty="0">
                <a:latin typeface="Times" pitchFamily="18" charset="0"/>
                <a:cs typeface="Times" pitchFamily="18" charset="0"/>
              </a:rPr>
              <a:t>Class</a:t>
            </a:r>
            <a:r>
              <a:rPr lang="en-US" sz="2500" dirty="0">
                <a:latin typeface="Times" pitchFamily="18" charset="0"/>
                <a:cs typeface="Times" pitchFamily="18" charset="0"/>
              </a:rPr>
              <a:t> -- name goes at the top of the card</a:t>
            </a:r>
          </a:p>
          <a:p>
            <a:pPr lvl="2"/>
            <a:r>
              <a:rPr lang="en-US" sz="2500" b="1" i="1" dirty="0">
                <a:latin typeface="Times" pitchFamily="18" charset="0"/>
                <a:cs typeface="Times" pitchFamily="18" charset="0"/>
              </a:rPr>
              <a:t>Responsibilities</a:t>
            </a:r>
            <a:r>
              <a:rPr lang="en-US" sz="2500" dirty="0">
                <a:latin typeface="Times" pitchFamily="18" charset="0"/>
                <a:cs typeface="Times" pitchFamily="18" charset="0"/>
              </a:rPr>
              <a:t> -- as a list on the left side of the card</a:t>
            </a:r>
          </a:p>
          <a:p>
            <a:pPr lvl="2"/>
            <a:r>
              <a:rPr lang="en-US" sz="2500" b="1" i="1" dirty="0">
                <a:latin typeface="Times" pitchFamily="18" charset="0"/>
                <a:cs typeface="Times" pitchFamily="18" charset="0"/>
              </a:rPr>
              <a:t>Collaborators</a:t>
            </a:r>
            <a:r>
              <a:rPr lang="en-US" sz="2500" dirty="0">
                <a:latin typeface="Times" pitchFamily="18" charset="0"/>
                <a:cs typeface="Times" pitchFamily="18" charset="0"/>
              </a:rPr>
              <a:t> -- as a list on the right 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side of the card</a:t>
            </a:r>
          </a:p>
          <a:p>
            <a:pPr lvl="1"/>
            <a:endParaRPr lang="en-US" sz="2800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41165" y="636565"/>
            <a:ext cx="9169645" cy="5943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" pitchFamily="18" charset="0"/>
                <a:cs typeface="Times" pitchFamily="18" charset="0"/>
              </a:rPr>
              <a:t>Discovering Classes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875271"/>
              </p:ext>
            </p:extLst>
          </p:nvPr>
        </p:nvGraphicFramePr>
        <p:xfrm>
          <a:off x="4941925" y="5325999"/>
          <a:ext cx="55626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5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B84E7-3EAF-4846-8E5D-6B4CAF13FA1D}" type="datetime1">
              <a:rPr lang="en-US" smtClean="0"/>
              <a:t>1/11/2022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3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09800" y="22860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Times" pitchFamily="18" charset="0"/>
                <a:cs typeface="Times" pitchFamily="18" charset="0"/>
              </a:rPr>
              <a:t>UML Object Diagram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5408C-6C62-4CC0-9808-F87A6F9C503A}" type="datetime1">
              <a:rPr lang="en-US" smtClean="0">
                <a:latin typeface="Times" pitchFamily="18" charset="0"/>
                <a:cs typeface="Times" pitchFamily="18" charset="0"/>
              </a:rPr>
              <a:t>1/11/2022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>
                <a:latin typeface="Times" pitchFamily="18" charset="0"/>
                <a:cs typeface="Times" pitchFamily="18" charset="0"/>
              </a:rPr>
              <a:t>40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874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Object diagrams represent an instance of a class diagram. 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The basic concepts are similar for class diagrams and object diagrams. </a:t>
            </a:r>
          </a:p>
          <a:p>
            <a:pPr algn="just"/>
            <a:r>
              <a:rPr lang="en-US" b="1" dirty="0">
                <a:latin typeface="Times" pitchFamily="18" charset="0"/>
                <a:cs typeface="Times" pitchFamily="18" charset="0"/>
              </a:rPr>
              <a:t>Object diagrams also represent the static view of a system but this static view is a snapshot of the system at a particular moment</a:t>
            </a:r>
            <a:r>
              <a:rPr lang="en-US" dirty="0">
                <a:latin typeface="Times" pitchFamily="18" charset="0"/>
                <a:cs typeface="Times" pitchFamily="18" charset="0"/>
              </a:rPr>
              <a:t>. 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Object diagrams are used to render a set of objects and their relationships as an instance.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DAD-A0F3-4F1A-ABBF-3F3DC3B8EE21}" type="datetime1">
              <a:rPr lang="en-US" smtClean="0">
                <a:latin typeface="Times" pitchFamily="18" charset="0"/>
                <a:cs typeface="Times" pitchFamily="18" charset="0"/>
              </a:rPr>
              <a:t>1/11/2022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>
                <a:latin typeface="Times" pitchFamily="18" charset="0"/>
                <a:cs typeface="Times" pitchFamily="18" charset="0"/>
              </a:rPr>
              <a:t>41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4062712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But an object diagram represents an instance at a particular moment which is concrete in nature. 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It means the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object diagram is more close to the actual system behavior</a:t>
            </a:r>
            <a:r>
              <a:rPr lang="en-US" dirty="0">
                <a:latin typeface="Times" pitchFamily="18" charset="0"/>
                <a:cs typeface="Times" pitchFamily="18" charset="0"/>
              </a:rPr>
              <a:t>. The purpose is to capture the static view of a system at a particular moment. 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So the purpose of the object diagram can be summarized as: </a:t>
            </a:r>
          </a:p>
          <a:p>
            <a:pPr lvl="2" algn="just"/>
            <a:r>
              <a:rPr lang="en-US" dirty="0">
                <a:latin typeface="Times" pitchFamily="18" charset="0"/>
                <a:cs typeface="Times" pitchFamily="18" charset="0"/>
              </a:rPr>
              <a:t>Forward and reverse engineering. </a:t>
            </a:r>
          </a:p>
          <a:p>
            <a:pPr lvl="2" algn="just"/>
            <a:r>
              <a:rPr lang="en-US" dirty="0">
                <a:latin typeface="Times" pitchFamily="18" charset="0"/>
                <a:cs typeface="Times" pitchFamily="18" charset="0"/>
              </a:rPr>
              <a:t>Object relationships of a system </a:t>
            </a:r>
          </a:p>
          <a:p>
            <a:pPr lvl="2" algn="just"/>
            <a:r>
              <a:rPr lang="en-US" dirty="0">
                <a:latin typeface="Times" pitchFamily="18" charset="0"/>
                <a:cs typeface="Times" pitchFamily="18" charset="0"/>
              </a:rPr>
              <a:t>Static view of an interaction. </a:t>
            </a:r>
          </a:p>
          <a:p>
            <a:pPr lvl="2" algn="just"/>
            <a:r>
              <a:rPr lang="en-US" dirty="0">
                <a:latin typeface="Times" pitchFamily="18" charset="0"/>
                <a:cs typeface="Times" pitchFamily="18" charset="0"/>
              </a:rPr>
              <a:t>Understand object behavior and their relationship from practical perspective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D11-8D6A-4EE7-9DA9-15130B1443F7}" type="datetime1">
              <a:rPr lang="en-US" smtClean="0">
                <a:latin typeface="Times" pitchFamily="18" charset="0"/>
                <a:cs typeface="Times" pitchFamily="18" charset="0"/>
              </a:rPr>
              <a:t>1/11/2022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>
                <a:latin typeface="Times" pitchFamily="18" charset="0"/>
                <a:cs typeface="Times" pitchFamily="18" charset="0"/>
              </a:rPr>
              <a:t>42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Purpose of Object Diagram </a:t>
            </a:r>
          </a:p>
        </p:txBody>
      </p:sp>
    </p:spTree>
    <p:extLst>
      <p:ext uri="{BB962C8B-B14F-4D97-AF65-F5344CB8AC3E}">
        <p14:creationId xmlns:p14="http://schemas.microsoft.com/office/powerpoint/2010/main" val="3597028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b="1" dirty="0">
                <a:latin typeface="Times" pitchFamily="18" charset="0"/>
                <a:cs typeface="Times" pitchFamily="18" charset="0"/>
              </a:rPr>
              <a:t>Object Names</a:t>
            </a:r>
            <a:r>
              <a:rPr lang="en-US" dirty="0">
                <a:latin typeface="Times" pitchFamily="18" charset="0"/>
                <a:cs typeface="Times" pitchFamily="18" charset="0"/>
              </a:rPr>
              <a:t>:</a:t>
            </a:r>
          </a:p>
          <a:p>
            <a:r>
              <a:rPr lang="en-US" dirty="0">
                <a:latin typeface="Times" pitchFamily="18" charset="0"/>
                <a:cs typeface="Times" pitchFamily="18" charset="0"/>
              </a:rPr>
              <a:t>Every object is actually symbolized like a rectangle, that offers the name from the object and its class underlined as well as divided with a colon.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F137-B7E1-4FC0-B486-E22BED561E86}" type="datetime1">
              <a:rPr lang="en-US" smtClean="0">
                <a:latin typeface="Times" pitchFamily="18" charset="0"/>
                <a:cs typeface="Times" pitchFamily="18" charset="0"/>
              </a:rPr>
              <a:t>1/11/2022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>
                <a:latin typeface="Times" pitchFamily="18" charset="0"/>
                <a:cs typeface="Times" pitchFamily="18" charset="0"/>
              </a:rPr>
              <a:t>43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Times" pitchFamily="18" charset="0"/>
                <a:cs typeface="Times" pitchFamily="18" charset="0"/>
              </a:rPr>
              <a:t>Basic Object Diagram Symbols and Notations</a:t>
            </a:r>
            <a:endParaRPr lang="en-US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82" y="4759037"/>
            <a:ext cx="1579994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5816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b="1" dirty="0">
                <a:latin typeface="Times" pitchFamily="18" charset="0"/>
                <a:cs typeface="Times" pitchFamily="18" charset="0"/>
              </a:rPr>
              <a:t>Object Attributes</a:t>
            </a:r>
            <a:r>
              <a:rPr lang="en-US" dirty="0">
                <a:latin typeface="Times" pitchFamily="18" charset="0"/>
                <a:cs typeface="Times" pitchFamily="18" charset="0"/>
              </a:rPr>
              <a:t>: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Similar to classes, you are able to list object attributes inside a separate compartment. However, unlike classes, object attributes should have values assigned for them.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C79F-106F-4E1A-933F-A7A8A552CD5B}" type="datetime1">
              <a:rPr lang="en-US" smtClean="0">
                <a:latin typeface="Times" pitchFamily="18" charset="0"/>
                <a:cs typeface="Times" pitchFamily="18" charset="0"/>
              </a:rPr>
              <a:t>1/11/2022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>
                <a:latin typeface="Times" pitchFamily="18" charset="0"/>
                <a:cs typeface="Times" pitchFamily="18" charset="0"/>
              </a:rPr>
              <a:t>44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Times" pitchFamily="18" charset="0"/>
                <a:cs typeface="Times" pitchFamily="18" charset="0"/>
              </a:rPr>
              <a:t>Basic Object Diagram Symbols and Notations …</a:t>
            </a:r>
            <a:endParaRPr lang="en-US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038" y="4875306"/>
            <a:ext cx="1186961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411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2028" y="899992"/>
            <a:ext cx="11029615" cy="3634486"/>
          </a:xfrm>
        </p:spPr>
        <p:txBody>
          <a:bodyPr/>
          <a:lstStyle/>
          <a:p>
            <a:pPr marL="109728" indent="0">
              <a:buNone/>
            </a:pPr>
            <a:r>
              <a:rPr lang="en-US" b="1" dirty="0">
                <a:latin typeface="Times" pitchFamily="18" charset="0"/>
                <a:cs typeface="Times" pitchFamily="18" charset="0"/>
              </a:rPr>
              <a:t>Links</a:t>
            </a:r>
            <a:r>
              <a:rPr lang="en-US" dirty="0">
                <a:latin typeface="Times" pitchFamily="18" charset="0"/>
                <a:cs typeface="Times" pitchFamily="18" charset="0"/>
              </a:rPr>
              <a:t>: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Links tend to be instances associated with associations. You can draw a link while using the lines utilized in class diagrams.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B5141-6D78-4565-9C18-C44E92F3BDAF}" type="datetime1">
              <a:rPr lang="en-US" smtClean="0">
                <a:latin typeface="Times" pitchFamily="18" charset="0"/>
                <a:cs typeface="Times" pitchFamily="18" charset="0"/>
              </a:rPr>
              <a:t>1/11/2022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>
                <a:latin typeface="Times" pitchFamily="18" charset="0"/>
                <a:cs typeface="Times" pitchFamily="18" charset="0"/>
              </a:rPr>
              <a:t>45</a:t>
            </a:fld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Times" pitchFamily="18" charset="0"/>
                <a:cs typeface="Times" pitchFamily="18" charset="0"/>
              </a:rPr>
              <a:t>Basic Object Diagram Symbols and Notations</a:t>
            </a:r>
            <a:endParaRPr lang="en-US" dirty="0">
              <a:solidFill>
                <a:schemeClr val="tx1"/>
              </a:solidFill>
              <a:latin typeface="Times" pitchFamily="18" charset="0"/>
              <a:cs typeface="Times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36" y="3021746"/>
            <a:ext cx="18288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816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B982-3B9B-445F-82C0-B9BA80EE7400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46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Example 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20" y="1812444"/>
            <a:ext cx="8726648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802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Both diagrams are made of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same basic elements but in different form</a:t>
            </a:r>
            <a:r>
              <a:rPr lang="en-US" dirty="0">
                <a:latin typeface="Times" pitchFamily="18" charset="0"/>
                <a:cs typeface="Times" pitchFamily="18" charset="0"/>
              </a:rPr>
              <a:t>.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In class diagram elements are in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abstract form to represent the blue print</a:t>
            </a:r>
            <a:r>
              <a:rPr lang="en-US" dirty="0">
                <a:latin typeface="Times" pitchFamily="18" charset="0"/>
                <a:cs typeface="Times" pitchFamily="18" charset="0"/>
              </a:rPr>
              <a:t> and in object diagram the elements are in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concrete form to represent the real world object</a:t>
            </a:r>
            <a:r>
              <a:rPr lang="en-US" dirty="0">
                <a:latin typeface="Times" pitchFamily="18" charset="0"/>
                <a:cs typeface="Times" pitchFamily="18" charset="0"/>
              </a:rPr>
              <a:t>.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To capture a particular system,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numbers of class diagrams are limited</a:t>
            </a:r>
            <a:r>
              <a:rPr lang="en-US" dirty="0">
                <a:latin typeface="Times" pitchFamily="18" charset="0"/>
                <a:cs typeface="Times" pitchFamily="18" charset="0"/>
              </a:rPr>
              <a:t>. But if we consider object diagrams then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we can have unlimited number of instances which are unique in nature.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3254A-B50C-453C-8ACB-5891975AFD4D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Class </a:t>
            </a:r>
            <a:r>
              <a:rPr lang="en-US" dirty="0" err="1">
                <a:latin typeface="Times" pitchFamily="18" charset="0"/>
                <a:cs typeface="Times" pitchFamily="18" charset="0"/>
              </a:rPr>
              <a:t>Vs</a:t>
            </a:r>
            <a:r>
              <a:rPr lang="en-US" dirty="0">
                <a:latin typeface="Times" pitchFamily="18" charset="0"/>
                <a:cs typeface="Times" pitchFamily="18" charset="0"/>
              </a:rPr>
              <a:t> Object Diagram</a:t>
            </a:r>
          </a:p>
        </p:txBody>
      </p:sp>
    </p:spTree>
    <p:extLst>
      <p:ext uri="{BB962C8B-B14F-4D97-AF65-F5344CB8AC3E}">
        <p14:creationId xmlns:p14="http://schemas.microsoft.com/office/powerpoint/2010/main" val="2124635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DA745-5174-403D-82F7-DB49E3092610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Class </a:t>
            </a:r>
            <a:r>
              <a:rPr lang="en-US" dirty="0" err="1">
                <a:latin typeface="Times" pitchFamily="18" charset="0"/>
                <a:cs typeface="Times" pitchFamily="18" charset="0"/>
              </a:rPr>
              <a:t>Vs</a:t>
            </a:r>
            <a:r>
              <a:rPr lang="en-US" dirty="0">
                <a:latin typeface="Times" pitchFamily="18" charset="0"/>
                <a:cs typeface="Times" pitchFamily="18" charset="0"/>
              </a:rPr>
              <a:t> Object Diagram …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352" y="2632048"/>
            <a:ext cx="5181600" cy="3523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64" y="2140528"/>
            <a:ext cx="3733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7075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Class are become live when objects are created from them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Object diagrams use notation that is similar to that used in class diagrams.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Class diagrams show the actual classifiers and their relationships in a system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Object diagrams show specific instances of those classifiers and the links between those instances at a point in time.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You can create object diagrams by instantiating the classifiers in class, deployment, component, and use-case diagrams.</a:t>
            </a:r>
          </a:p>
          <a:p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06C8B-978B-465F-8EDF-DAA42A21FE2A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49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Class </a:t>
            </a:r>
            <a:r>
              <a:rPr lang="en-US" dirty="0" err="1">
                <a:latin typeface="Times" pitchFamily="18" charset="0"/>
                <a:cs typeface="Times" pitchFamily="18" charset="0"/>
              </a:rPr>
              <a:t>Vs</a:t>
            </a:r>
            <a:r>
              <a:rPr lang="en-US" dirty="0">
                <a:latin typeface="Times" pitchFamily="18" charset="0"/>
                <a:cs typeface="Times" pitchFamily="18" charset="0"/>
              </a:rPr>
              <a:t> Object Diagram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3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690256"/>
            <a:ext cx="11029616" cy="473365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en-US" sz="6000" b="1" dirty="0">
                <a:latin typeface="Times" pitchFamily="18" charset="0"/>
                <a:cs typeface="Times" pitchFamily="18" charset="0"/>
              </a:rPr>
              <a:t>Class</a:t>
            </a:r>
            <a:endParaRPr lang="en-US" sz="6000" dirty="0">
              <a:latin typeface="Times" pitchFamily="18" charset="0"/>
              <a:cs typeface="Times" pitchFamily="18" charset="0"/>
            </a:endParaRPr>
          </a:p>
          <a:p>
            <a:pPr lvl="1">
              <a:lnSpc>
                <a:spcPct val="170000"/>
              </a:lnSpc>
            </a:pPr>
            <a:r>
              <a:rPr lang="en-US" sz="6000" dirty="0">
                <a:latin typeface="Times" pitchFamily="18" charset="0"/>
                <a:cs typeface="Times" pitchFamily="18" charset="0"/>
              </a:rPr>
              <a:t>Represents a type of object being modeled</a:t>
            </a:r>
          </a:p>
          <a:p>
            <a:pPr lvl="1">
              <a:lnSpc>
                <a:spcPct val="170000"/>
              </a:lnSpc>
            </a:pPr>
            <a:r>
              <a:rPr lang="en-US" sz="6000" dirty="0">
                <a:latin typeface="Times" pitchFamily="18" charset="0"/>
                <a:cs typeface="Times" pitchFamily="18" charset="0"/>
              </a:rPr>
              <a:t>One card per class</a:t>
            </a:r>
          </a:p>
          <a:p>
            <a:pPr>
              <a:lnSpc>
                <a:spcPct val="170000"/>
              </a:lnSpc>
            </a:pPr>
            <a:r>
              <a:rPr lang="en-US" sz="6000" b="1" dirty="0">
                <a:latin typeface="Times" pitchFamily="18" charset="0"/>
                <a:cs typeface="Times" pitchFamily="18" charset="0"/>
              </a:rPr>
              <a:t>Responsibility</a:t>
            </a:r>
            <a:endParaRPr lang="en-US" sz="6000" dirty="0">
              <a:latin typeface="Times" pitchFamily="18" charset="0"/>
              <a:cs typeface="Times" pitchFamily="18" charset="0"/>
            </a:endParaRPr>
          </a:p>
          <a:p>
            <a:pPr lvl="1">
              <a:lnSpc>
                <a:spcPct val="170000"/>
              </a:lnSpc>
            </a:pPr>
            <a:r>
              <a:rPr lang="en-US" sz="6000" dirty="0">
                <a:latin typeface="Times" pitchFamily="18" charset="0"/>
                <a:cs typeface="Times" pitchFamily="18" charset="0"/>
              </a:rPr>
              <a:t>Something that the class knows (keeps track of) or does</a:t>
            </a:r>
          </a:p>
          <a:p>
            <a:pPr lvl="1">
              <a:lnSpc>
                <a:spcPct val="170000"/>
              </a:lnSpc>
            </a:pPr>
            <a:r>
              <a:rPr lang="en-US" sz="6000" dirty="0">
                <a:latin typeface="Times" pitchFamily="18" charset="0"/>
                <a:cs typeface="Times" pitchFamily="18" charset="0"/>
              </a:rPr>
              <a:t>These should be the high-level responsibilities. </a:t>
            </a:r>
          </a:p>
          <a:p>
            <a:pPr lvl="1">
              <a:lnSpc>
                <a:spcPct val="170000"/>
              </a:lnSpc>
            </a:pPr>
            <a:r>
              <a:rPr lang="en-US" sz="6000" dirty="0">
                <a:latin typeface="Times" pitchFamily="18" charset="0"/>
                <a:cs typeface="Times" pitchFamily="18" charset="0"/>
              </a:rPr>
              <a:t>Not trying to list out all member functions here</a:t>
            </a:r>
          </a:p>
          <a:p>
            <a:pPr>
              <a:lnSpc>
                <a:spcPct val="170000"/>
              </a:lnSpc>
            </a:pPr>
            <a:r>
              <a:rPr lang="en-US" sz="6000" b="1" dirty="0">
                <a:latin typeface="Times" pitchFamily="18" charset="0"/>
                <a:cs typeface="Times" pitchFamily="18" charset="0"/>
              </a:rPr>
              <a:t>Collaborator</a:t>
            </a:r>
            <a:endParaRPr lang="en-US" sz="6000" dirty="0">
              <a:latin typeface="Times" pitchFamily="18" charset="0"/>
              <a:cs typeface="Times" pitchFamily="18" charset="0"/>
            </a:endParaRPr>
          </a:p>
          <a:p>
            <a:pPr lvl="1">
              <a:lnSpc>
                <a:spcPct val="170000"/>
              </a:lnSpc>
            </a:pPr>
            <a:r>
              <a:rPr lang="en-US" sz="6000" dirty="0">
                <a:latin typeface="Times" pitchFamily="18" charset="0"/>
                <a:cs typeface="Times" pitchFamily="18" charset="0"/>
              </a:rPr>
              <a:t>Another class that the current class has to work with to complete its responsibilities</a:t>
            </a:r>
          </a:p>
          <a:p>
            <a:pPr lvl="1">
              <a:lnSpc>
                <a:spcPct val="170000"/>
              </a:lnSpc>
            </a:pPr>
            <a:r>
              <a:rPr lang="en-US" sz="6000" dirty="0">
                <a:latin typeface="Times" pitchFamily="18" charset="0"/>
                <a:cs typeface="Times" pitchFamily="18" charset="0"/>
              </a:rPr>
              <a:t>Could be a class that has information we need</a:t>
            </a:r>
          </a:p>
          <a:p>
            <a:pPr lvl="1">
              <a:lnSpc>
                <a:spcPct val="170000"/>
              </a:lnSpc>
            </a:pPr>
            <a:r>
              <a:rPr lang="en-US" sz="6000" dirty="0">
                <a:latin typeface="Times" pitchFamily="18" charset="0"/>
                <a:cs typeface="Times" pitchFamily="18" charset="0"/>
              </a:rPr>
              <a:t>Could be a class that helps perform a task</a:t>
            </a:r>
          </a:p>
          <a:p>
            <a:pPr lvl="1">
              <a:lnSpc>
                <a:spcPct val="170000"/>
              </a:lnSpc>
            </a:pPr>
            <a:r>
              <a:rPr lang="en-US" sz="6000" dirty="0">
                <a:latin typeface="Times" pitchFamily="18" charset="0"/>
                <a:cs typeface="Times" pitchFamily="18" charset="0"/>
              </a:rPr>
              <a:t>Typically, we list a class as a collaborator if we (the current class) need to </a:t>
            </a:r>
            <a:r>
              <a:rPr lang="en-US" sz="60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call</a:t>
            </a:r>
            <a:r>
              <a:rPr lang="en-US" sz="6000" dirty="0">
                <a:latin typeface="Times" pitchFamily="18" charset="0"/>
                <a:cs typeface="Times" pitchFamily="18" charset="0"/>
              </a:rPr>
              <a:t> upon it to </a:t>
            </a:r>
            <a:r>
              <a:rPr lang="en-US" sz="60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help complete our own responsibilities</a:t>
            </a:r>
          </a:p>
          <a:p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7447" y="434086"/>
            <a:ext cx="10724117" cy="891045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CRC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FD9-062F-455A-A339-E615527A4899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27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6AE9-D224-4BBA-ADD0-13367F940575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63" y="2061895"/>
            <a:ext cx="8152114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133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925782"/>
            <a:ext cx="7772400" cy="1143000"/>
          </a:xfrm>
        </p:spPr>
        <p:txBody>
          <a:bodyPr/>
          <a:lstStyle/>
          <a:p>
            <a:r>
              <a:rPr lang="en-US" dirty="0"/>
              <a:t>Collaboration Diagrams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8999A-16D6-48DE-9117-61FA6FC37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4A34B4-473F-4F78-AC9E-5A70B1C7754C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04A3E-51C5-40DB-9E43-AB1DFE13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46B490-7364-4EDF-BD8D-57F29F6BFED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85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1301" y="335280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What is a Collaboration Diagram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524000"/>
            <a:ext cx="7772400" cy="4114800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800" dirty="0">
                <a:latin typeface="Times" pitchFamily="18" charset="0"/>
                <a:cs typeface="Times" pitchFamily="18" charset="0"/>
              </a:rPr>
              <a:t>Collaboration diagrams </a:t>
            </a:r>
            <a:r>
              <a:rPr lang="en-US" sz="2800" b="1" dirty="0">
                <a:latin typeface="Times" pitchFamily="18" charset="0"/>
                <a:cs typeface="Times" pitchFamily="18" charset="0"/>
              </a:rPr>
              <a:t>illustrate interactions between objects</a:t>
            </a:r>
          </a:p>
          <a:p>
            <a:pPr algn="just"/>
            <a:r>
              <a:rPr lang="en-US" sz="2800" dirty="0">
                <a:latin typeface="Times" pitchFamily="18" charset="0"/>
                <a:cs typeface="Times" pitchFamily="18" charset="0"/>
              </a:rPr>
              <a:t>The collaboration diagram illustrates </a:t>
            </a:r>
            <a:r>
              <a:rPr lang="en-US" sz="2800" b="1" dirty="0">
                <a:latin typeface="Times" pitchFamily="18" charset="0"/>
                <a:cs typeface="Times" pitchFamily="18" charset="0"/>
              </a:rPr>
              <a:t>messages being sent between classes and objects (instances). </a:t>
            </a:r>
          </a:p>
          <a:p>
            <a:pPr algn="just"/>
            <a:r>
              <a:rPr lang="en-US" sz="2800" dirty="0">
                <a:latin typeface="Times" pitchFamily="18" charset="0"/>
                <a:cs typeface="Times" pitchFamily="18" charset="0"/>
              </a:rPr>
              <a:t>Collaboration diagrams express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both the context of a group of objects 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(through objects and links) and the 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interaction between these objects </a:t>
            </a:r>
            <a:r>
              <a:rPr lang="en-US" sz="2800" dirty="0">
                <a:latin typeface="Times" pitchFamily="18" charset="0"/>
                <a:cs typeface="Times" pitchFamily="18" charset="0"/>
              </a:rPr>
              <a:t>(by representing message broadcasts)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CC377-2C62-4DC3-87AE-BB785ED90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EB653D-E5FE-4477-A947-3F5602165376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C6850-C7F6-4336-BE47-48D6840E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83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" pitchFamily="18" charset="0"/>
                <a:cs typeface="Times" pitchFamily="18" charset="0"/>
              </a:rPr>
              <a:t>Purpose of the Collaboration Diagram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They are very useful for </a:t>
            </a:r>
            <a:r>
              <a:rPr lang="en-US" i="1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visualizing the relationship between objects collaborating </a:t>
            </a:r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to perform a particular task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They provide a good view – although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static</a:t>
            </a:r>
            <a:r>
              <a:rPr lang="en-US" dirty="0">
                <a:latin typeface="Times" pitchFamily="18" charset="0"/>
                <a:cs typeface="Times" pitchFamily="18" charset="0"/>
              </a:rPr>
              <a:t> - view of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interaction between objects </a:t>
            </a:r>
            <a:r>
              <a:rPr lang="en-US" dirty="0">
                <a:latin typeface="Times" pitchFamily="18" charset="0"/>
                <a:cs typeface="Times" pitchFamily="18" charset="0"/>
              </a:rPr>
              <a:t>which may be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difficult to see at the class level</a:t>
            </a:r>
          </a:p>
          <a:p>
            <a:pPr algn="just"/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5CAB5-6FFA-4499-81F3-495BA25C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130DC0-FF24-4086-AAFD-367B50C167C8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2B63B-C98A-4C75-9AA4-5735E3AE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70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pitchFamily="18" charset="0"/>
                <a:cs typeface="Times" pitchFamily="18" charset="0"/>
              </a:rPr>
              <a:t>Collaboration Diagram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Represents a Collaboration and Interaction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Collaboration­ set of objects and their interactions in a specific context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Interaction­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set of messages exchanged </a:t>
            </a:r>
            <a:r>
              <a:rPr lang="en-US" dirty="0">
                <a:latin typeface="Times" pitchFamily="18" charset="0"/>
                <a:cs typeface="Times" pitchFamily="18" charset="0"/>
              </a:rPr>
              <a:t>in a collaboration to produce a desired result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AB6F1-D437-4A93-A2D5-E7117DEC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864EE8-63BC-4BAC-8CD7-B354CC0A778B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B708E-69C5-4C32-9E62-72CF8094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40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pitchFamily="18" charset="0"/>
                <a:cs typeface="Times" pitchFamily="18" charset="0"/>
              </a:rPr>
              <a:t>Ex. Collaboration Diagram</a:t>
            </a:r>
          </a:p>
        </p:txBody>
      </p:sp>
      <p:pic>
        <p:nvPicPr>
          <p:cNvPr id="5127" name="Picture 7" descr="C:\My Documents\IS8060\collaboration diagrams\image31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350" y="1890876"/>
            <a:ext cx="5715000" cy="48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F32F71-29AC-46C7-A6D7-F8B4B1F7C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7B4558-9485-43A5-9097-678D76B78D48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FEEE-D6D7-4E90-9A42-1D681F59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9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Collaboration Diagram Elements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There are three primary elements of a collaboration diagram: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Objects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Links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Messages </a:t>
            </a:r>
          </a:p>
          <a:p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39264-81C6-4963-8F71-443B2A745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25DB18-DBE0-477D-8D8F-33983BADD1FE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4001-D0AC-4687-A08D-D5E1DE47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84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20955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/>
            <a:r>
              <a:rPr lang="en-US" sz="4400" b="1">
                <a:solidFill>
                  <a:schemeClr val="tx2"/>
                </a:solidFill>
                <a:latin typeface="Times" pitchFamily="18" charset="0"/>
                <a:cs typeface="Times" pitchFamily="18" charset="0"/>
              </a:rPr>
              <a:t>Collaboration Diagram Syntax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2286000" y="1524000"/>
            <a:ext cx="7620000" cy="4800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3600">
              <a:latin typeface="Times" pitchFamily="18" charset="0"/>
              <a:cs typeface="Times" pitchFamily="18" charset="0"/>
            </a:endParaRPr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5105400" y="1524000"/>
            <a:ext cx="0" cy="480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2286000" y="3048000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2514600" y="1676401"/>
            <a:ext cx="207633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>
              <a:latin typeface="Times" pitchFamily="18" charset="0"/>
              <a:cs typeface="Times" pitchFamily="18" charset="0"/>
            </a:endParaRPr>
          </a:p>
          <a:p>
            <a:endParaRPr lang="en-US">
              <a:latin typeface="Times" pitchFamily="18" charset="0"/>
              <a:cs typeface="Times" pitchFamily="18" charset="0"/>
            </a:endParaRPr>
          </a:p>
          <a:p>
            <a:r>
              <a:rPr lang="en-US">
                <a:latin typeface="Times" pitchFamily="18" charset="0"/>
                <a:cs typeface="Times" pitchFamily="18" charset="0"/>
              </a:rPr>
              <a:t>AN ACTOR</a:t>
            </a:r>
          </a:p>
          <a:p>
            <a:endParaRPr lang="en-US">
              <a:latin typeface="Times" pitchFamily="18" charset="0"/>
              <a:cs typeface="Times" pitchFamily="18" charset="0"/>
            </a:endParaRPr>
          </a:p>
          <a:p>
            <a:endParaRPr lang="en-US">
              <a:latin typeface="Times" pitchFamily="18" charset="0"/>
              <a:cs typeface="Times" pitchFamily="18" charset="0"/>
            </a:endParaRPr>
          </a:p>
          <a:p>
            <a:endParaRPr lang="en-US">
              <a:latin typeface="Times" pitchFamily="18" charset="0"/>
              <a:cs typeface="Times" pitchFamily="18" charset="0"/>
            </a:endParaRPr>
          </a:p>
          <a:p>
            <a:r>
              <a:rPr lang="en-US">
                <a:latin typeface="Times" pitchFamily="18" charset="0"/>
                <a:cs typeface="Times" pitchFamily="18" charset="0"/>
              </a:rPr>
              <a:t>AN OBJECT</a:t>
            </a:r>
          </a:p>
          <a:p>
            <a:endParaRPr lang="en-US">
              <a:latin typeface="Times" pitchFamily="18" charset="0"/>
              <a:cs typeface="Times" pitchFamily="18" charset="0"/>
            </a:endParaRPr>
          </a:p>
          <a:p>
            <a:endParaRPr lang="en-US">
              <a:latin typeface="Times" pitchFamily="18" charset="0"/>
              <a:cs typeface="Times" pitchFamily="18" charset="0"/>
            </a:endParaRPr>
          </a:p>
          <a:p>
            <a:endParaRPr lang="en-US">
              <a:latin typeface="Times" pitchFamily="18" charset="0"/>
              <a:cs typeface="Times" pitchFamily="18" charset="0"/>
            </a:endParaRPr>
          </a:p>
          <a:p>
            <a:endParaRPr lang="en-US">
              <a:latin typeface="Times" pitchFamily="18" charset="0"/>
              <a:cs typeface="Times" pitchFamily="18" charset="0"/>
            </a:endParaRPr>
          </a:p>
          <a:p>
            <a:r>
              <a:rPr lang="en-US">
                <a:latin typeface="Times" pitchFamily="18" charset="0"/>
                <a:cs typeface="Times" pitchFamily="18" charset="0"/>
              </a:rPr>
              <a:t>AN ASSOCIATION</a:t>
            </a:r>
          </a:p>
          <a:p>
            <a:endParaRPr lang="en-US">
              <a:latin typeface="Times" pitchFamily="18" charset="0"/>
              <a:cs typeface="Times" pitchFamily="18" charset="0"/>
            </a:endParaRPr>
          </a:p>
          <a:p>
            <a:endParaRPr lang="en-US">
              <a:latin typeface="Times" pitchFamily="18" charset="0"/>
              <a:cs typeface="Times" pitchFamily="18" charset="0"/>
            </a:endParaRPr>
          </a:p>
          <a:p>
            <a:endParaRPr lang="en-US">
              <a:latin typeface="Times" pitchFamily="18" charset="0"/>
              <a:cs typeface="Times" pitchFamily="18" charset="0"/>
            </a:endParaRPr>
          </a:p>
          <a:p>
            <a:r>
              <a:rPr lang="en-US">
                <a:latin typeface="Times" pitchFamily="18" charset="0"/>
                <a:cs typeface="Times" pitchFamily="18" charset="0"/>
              </a:rPr>
              <a:t>A MESSAGE</a:t>
            </a:r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2286000" y="4267200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2286000" y="5410200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grpSp>
        <p:nvGrpSpPr>
          <p:cNvPr id="43020" name="Group 12"/>
          <p:cNvGrpSpPr>
            <a:grpSpLocks/>
          </p:cNvGrpSpPr>
          <p:nvPr/>
        </p:nvGrpSpPr>
        <p:grpSpPr bwMode="auto">
          <a:xfrm>
            <a:off x="6934200" y="1905000"/>
            <a:ext cx="609600" cy="914400"/>
            <a:chOff x="3312" y="1104"/>
            <a:chExt cx="384" cy="576"/>
          </a:xfrm>
        </p:grpSpPr>
        <p:sp>
          <p:nvSpPr>
            <p:cNvPr id="43021" name="Oval 13"/>
            <p:cNvSpPr>
              <a:spLocks noChangeArrowheads="1"/>
            </p:cNvSpPr>
            <p:nvPr/>
          </p:nvSpPr>
          <p:spPr bwMode="auto">
            <a:xfrm>
              <a:off x="3360" y="1104"/>
              <a:ext cx="288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43022" name="Line 14"/>
            <p:cNvSpPr>
              <a:spLocks noChangeShapeType="1"/>
            </p:cNvSpPr>
            <p:nvPr/>
          </p:nvSpPr>
          <p:spPr bwMode="auto">
            <a:xfrm>
              <a:off x="3504" y="134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43023" name="Line 15"/>
            <p:cNvSpPr>
              <a:spLocks noChangeShapeType="1"/>
            </p:cNvSpPr>
            <p:nvPr/>
          </p:nvSpPr>
          <p:spPr bwMode="auto">
            <a:xfrm>
              <a:off x="3312" y="1392"/>
              <a:ext cx="192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43024" name="Line 16"/>
            <p:cNvSpPr>
              <a:spLocks noChangeShapeType="1"/>
            </p:cNvSpPr>
            <p:nvPr/>
          </p:nvSpPr>
          <p:spPr bwMode="auto">
            <a:xfrm flipV="1">
              <a:off x="3504" y="1392"/>
              <a:ext cx="192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43025" name="Line 17"/>
            <p:cNvSpPr>
              <a:spLocks noChangeShapeType="1"/>
            </p:cNvSpPr>
            <p:nvPr/>
          </p:nvSpPr>
          <p:spPr bwMode="auto">
            <a:xfrm flipH="1">
              <a:off x="3312" y="1536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43026" name="Line 18"/>
            <p:cNvSpPr>
              <a:spLocks noChangeShapeType="1"/>
            </p:cNvSpPr>
            <p:nvPr/>
          </p:nvSpPr>
          <p:spPr bwMode="auto">
            <a:xfrm flipH="1" flipV="1">
              <a:off x="3504" y="1536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</p:grp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6324600" y="3276600"/>
            <a:ext cx="2286000" cy="685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latin typeface="Times" pitchFamily="18" charset="0"/>
                <a:cs typeface="Times" pitchFamily="18" charset="0"/>
              </a:rPr>
              <a:t>anObject:aClass</a:t>
            </a:r>
          </a:p>
        </p:txBody>
      </p:sp>
      <p:grpSp>
        <p:nvGrpSpPr>
          <p:cNvPr id="43028" name="Group 20"/>
          <p:cNvGrpSpPr>
            <a:grpSpLocks/>
          </p:cNvGrpSpPr>
          <p:nvPr/>
        </p:nvGrpSpPr>
        <p:grpSpPr bwMode="auto">
          <a:xfrm>
            <a:off x="6172200" y="5835658"/>
            <a:ext cx="2362200" cy="338138"/>
            <a:chOff x="2928" y="3216"/>
            <a:chExt cx="1488" cy="213"/>
          </a:xfrm>
        </p:grpSpPr>
        <p:sp>
          <p:nvSpPr>
            <p:cNvPr id="43029" name="Line 21"/>
            <p:cNvSpPr>
              <a:spLocks noChangeShapeType="1"/>
            </p:cNvSpPr>
            <p:nvPr/>
          </p:nvSpPr>
          <p:spPr bwMode="auto">
            <a:xfrm>
              <a:off x="3120" y="3408"/>
              <a:ext cx="1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" pitchFamily="18" charset="0"/>
                <a:cs typeface="Times" pitchFamily="18" charset="0"/>
              </a:endParaRPr>
            </a:p>
          </p:txBody>
        </p:sp>
        <p:sp>
          <p:nvSpPr>
            <p:cNvPr id="43030" name="Text Box 22"/>
            <p:cNvSpPr txBox="1">
              <a:spLocks noChangeArrowheads="1"/>
            </p:cNvSpPr>
            <p:nvPr/>
          </p:nvSpPr>
          <p:spPr bwMode="auto">
            <a:xfrm>
              <a:off x="2928" y="3216"/>
              <a:ext cx="107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Times" pitchFamily="18" charset="0"/>
                  <a:cs typeface="Times" pitchFamily="18" charset="0"/>
                </a:rPr>
                <a:t>           aMessage()</a:t>
              </a:r>
            </a:p>
          </p:txBody>
        </p:sp>
      </p:grpSp>
      <p:sp>
        <p:nvSpPr>
          <p:cNvPr id="43031" name="Line 23"/>
          <p:cNvSpPr>
            <a:spLocks noChangeShapeType="1"/>
          </p:cNvSpPr>
          <p:nvPr/>
        </p:nvSpPr>
        <p:spPr bwMode="auto">
          <a:xfrm>
            <a:off x="6629400" y="50292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Times" pitchFamily="18" charset="0"/>
              <a:cs typeface="Times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37E563-6F86-4D1E-AF71-0812FED92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5FC96E-B234-4035-9B2A-6A54074BE482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977B-CA80-4426-9F3A-F354AFA1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4265-1929-41B5-9B17-C28B879EB70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73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pitchFamily="18" charset="0"/>
                <a:cs typeface="Times" pitchFamily="18" charset="0"/>
              </a:rPr>
              <a:t>Objects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en-US" b="1" dirty="0">
                <a:latin typeface="Times" pitchFamily="18" charset="0"/>
                <a:cs typeface="Times" pitchFamily="18" charset="0"/>
              </a:rPr>
              <a:t>Objects</a:t>
            </a:r>
            <a:r>
              <a:rPr lang="en-US" dirty="0">
                <a:latin typeface="Times" pitchFamily="18" charset="0"/>
                <a:cs typeface="Times" pitchFamily="18" charset="0"/>
              </a:rPr>
              <a:t>­ rectangles containing the object signature­ :</a:t>
            </a:r>
            <a:r>
              <a:rPr lang="en-US" sz="2800" i="1" dirty="0">
                <a:latin typeface="Times" pitchFamily="18" charset="0"/>
                <a:cs typeface="Times" pitchFamily="18" charset="0"/>
              </a:rPr>
              <a:t> </a:t>
            </a:r>
          </a:p>
          <a:p>
            <a:pPr lvl="1" algn="just">
              <a:lnSpc>
                <a:spcPct val="200000"/>
              </a:lnSpc>
            </a:pPr>
            <a:r>
              <a:rPr lang="en-US" b="1" dirty="0">
                <a:latin typeface="Times" pitchFamily="18" charset="0"/>
                <a:cs typeface="Times" pitchFamily="18" charset="0"/>
              </a:rPr>
              <a:t>object name : object Class </a:t>
            </a:r>
          </a:p>
          <a:p>
            <a:pPr lvl="1" algn="just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object name (optional) - starts with lowercase letter </a:t>
            </a:r>
          </a:p>
          <a:p>
            <a:pPr lvl="1" algn="just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class name (mandatory) - starts with uppercase letter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Objects connected by lines­ actor can appear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2CA90-4904-4F84-B536-BEADB86C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38C5C2-52F9-4A25-97F2-57C9FB0730C6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FE45B-4699-4DBA-A399-4203F918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74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Objects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Objects participating in a collaboration come in two flavors—supplier and client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Supplier objects are the objects that supply the method that is being called, and therefore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receive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the message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 objects call methods on supplier objects, and therefore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send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messages</a:t>
            </a:r>
            <a:r>
              <a:rPr lang="en-US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43175B-83AA-46D1-87FB-AEB50B36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19F297-1BE0-425D-8B54-3BC255826436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CC649-A0C2-427F-91BB-B969FA80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6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E49968C-D069-4DBC-B710-A9787B337584}" type="datetime1">
              <a:rPr lang="en-US" altLang="en-US" sz="1400"/>
              <a:t>1/11/2022</a:t>
            </a:fld>
            <a:endParaRPr lang="en-US" altLang="en-US" sz="1400"/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AA5AFAF4-65E5-4B5A-9A45-EE629FFE68BD}" type="slidenum">
              <a:rPr lang="en-US" altLang="en-US" sz="1400"/>
              <a:pPr/>
              <a:t>6</a:t>
            </a:fld>
            <a:endParaRPr lang="en-US" altLang="en-US" sz="1400" dirty="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4400" dirty="0">
                <a:latin typeface="Times" pitchFamily="18" charset="0"/>
                <a:cs typeface="Times" pitchFamily="18" charset="0"/>
              </a:rPr>
              <a:t>Discovering Classes (Alternative)</a:t>
            </a:r>
          </a:p>
        </p:txBody>
      </p:sp>
      <p:sp>
        <p:nvSpPr>
          <p:cNvPr id="1639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800" b="1" dirty="0">
                <a:latin typeface="Times" pitchFamily="18" charset="0"/>
                <a:cs typeface="Times" pitchFamily="18" charset="0"/>
              </a:rPr>
              <a:t>Underline the </a:t>
            </a:r>
            <a:r>
              <a:rPr lang="en-US" altLang="en-US" sz="2800" b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nouns</a:t>
            </a:r>
            <a:r>
              <a:rPr lang="en-US" altLang="en-US" sz="2800" dirty="0">
                <a:latin typeface="Times" pitchFamily="18" charset="0"/>
                <a:cs typeface="Times" pitchFamily="18" charset="0"/>
              </a:rPr>
              <a:t> in a problem statement.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>
                <a:latin typeface="Times" pitchFamily="18" charset="0"/>
                <a:cs typeface="Times" pitchFamily="18" charset="0"/>
              </a:rPr>
              <a:t>Using the problem context and general knowledge about the problem domain </a:t>
            </a:r>
            <a:r>
              <a:rPr lang="en-US" altLang="en-US" sz="2400" b="1" dirty="0">
                <a:latin typeface="Times" pitchFamily="18" charset="0"/>
                <a:cs typeface="Times" pitchFamily="18" charset="0"/>
              </a:rPr>
              <a:t>decide on the important nouns</a:t>
            </a:r>
            <a:r>
              <a:rPr lang="en-US" altLang="en-US" sz="2400" dirty="0">
                <a:latin typeface="Times" pitchFamily="18" charset="0"/>
                <a:cs typeface="Times" pitchFamily="18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>
                <a:latin typeface="Times" pitchFamily="18" charset="0"/>
                <a:cs typeface="Times" pitchFamily="18" charset="0"/>
              </a:rPr>
              <a:t>Design and implement </a:t>
            </a:r>
            <a:r>
              <a:rPr lang="en-US" altLang="en-US" sz="24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classes</a:t>
            </a:r>
            <a:r>
              <a:rPr lang="en-US" altLang="en-US" sz="2400" dirty="0">
                <a:latin typeface="Times" pitchFamily="18" charset="0"/>
                <a:cs typeface="Times" pitchFamily="18" charset="0"/>
              </a:rPr>
              <a:t> to represent the nouns.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b="1" dirty="0">
                <a:latin typeface="Times" pitchFamily="18" charset="0"/>
                <a:cs typeface="Times" pitchFamily="18" charset="0"/>
              </a:rPr>
              <a:t>Underline the </a:t>
            </a:r>
            <a:r>
              <a:rPr lang="en-US" altLang="en-US" sz="2800" b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verbs</a:t>
            </a:r>
            <a:r>
              <a:rPr lang="en-US" altLang="en-US" sz="2800" dirty="0">
                <a:latin typeface="Times" pitchFamily="18" charset="0"/>
                <a:cs typeface="Times" pitchFamily="18" charset="0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>
                <a:latin typeface="Times" pitchFamily="18" charset="0"/>
                <a:cs typeface="Times" pitchFamily="18" charset="0"/>
              </a:rPr>
              <a:t>Verbs related to a class may represent the </a:t>
            </a:r>
            <a:r>
              <a:rPr lang="en-US" altLang="en-US" sz="2400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behavior</a:t>
            </a:r>
            <a:r>
              <a:rPr lang="en-US" altLang="en-US" sz="2400" dirty="0">
                <a:latin typeface="Times" pitchFamily="18" charset="0"/>
                <a:cs typeface="Times" pitchFamily="18" charset="0"/>
              </a:rPr>
              <a:t> of the class.</a:t>
            </a:r>
          </a:p>
        </p:txBody>
      </p:sp>
    </p:spTree>
    <p:extLst>
      <p:ext uri="{BB962C8B-B14F-4D97-AF65-F5344CB8AC3E}">
        <p14:creationId xmlns:p14="http://schemas.microsoft.com/office/powerpoint/2010/main" val="1163320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45127" y="5181600"/>
            <a:ext cx="10765683" cy="1357745"/>
          </a:xfrm>
        </p:spPr>
        <p:txBody>
          <a:bodyPr>
            <a:normAutofit fontScale="90000"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 object acts as a supplier to the UI (user interface) client object. </a:t>
            </a:r>
            <a:br>
              <a:rPr lang="en-US" cap="none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cap="none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turn, the fine object is a supplier to the transaction client object.</a:t>
            </a:r>
          </a:p>
        </p:txBody>
      </p:sp>
      <p:pic>
        <p:nvPicPr>
          <p:cNvPr id="21507" name="Picture 3" descr="C:\My Documents\IS8060\collaboration diagrams\library collaboration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122219"/>
            <a:ext cx="8737600" cy="416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AB2A5C-978E-48FA-BF86-B14D8E48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0A11B8-0CD9-46EF-ABC8-D30D57354C26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838C4-DF94-45C1-B514-683161A4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1B636B-B0D5-46B4-B35B-08B37EC551F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82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Links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connecting lines drawn between objects are links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They enable you to see the relationships between objects 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 symbolizes the ability of objects to send messages to each other 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single link 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 support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one or more messages 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sent between objects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71102-F5F1-4FF7-AC1A-4A42A3E99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89AF95-98AA-447B-8B1E-E774F4CBBBB7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D87D-5E78-4A32-9F83-46A0D5B0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51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983672" y="4233208"/>
            <a:ext cx="10627138" cy="166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visual representation of a link is a straight line between two objects.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 an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object sends messages to itself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the link carrying these messages is represented as a loop icon.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 loop can be seen on both the UI object and the Transaction object.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1" name="Picture 3" descr="C:\My Documents\IS8060\collaboration diagrams\library collaboration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52400"/>
            <a:ext cx="8737600" cy="416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A2024-1A28-49EE-B8A1-EC3AA046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958090-3DB1-48C8-867B-EA31196BEA6D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DF323-1214-4807-B1BC-A153D65D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4265-1929-41B5-9B17-C28B879EB70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66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Messages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An interaction is implemented by a group of objects that collaborate by exchanging messages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Messages in collaboration diagrams are shown as arrows pointing from the Client object to the Supplier object. 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Typically, messages represent a client invoking an operation on a supplier 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A15E-58F5-49E4-8770-253D1C27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C1756F-E284-4A87-B922-8BE96DE3179C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26A3B-499D-4162-87E1-AD4355AC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Messages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Message icons have one or more messages associated with them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Messages are composed of message text prefixed by a sequence number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 is not represented explicitly in a collaboration diagram, and as a result the various messages are numbered to indicate the sending order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800613-3CD5-4E1B-AC8B-964EF122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86A248-951C-4FF3-ADFA-39652C0C917E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7003C-E38D-40F2-9A69-017A90C2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4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Flow by Numbers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533400" indent="-533400">
              <a:buNone/>
            </a:pPr>
            <a:r>
              <a:rPr 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	Enter Borrower ID</a:t>
            </a:r>
          </a:p>
          <a:p>
            <a:pPr marL="533400" indent="-533400">
              <a:buNone/>
            </a:pPr>
            <a:r>
              <a:rPr 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1.1 CalcAmtCanBorrow</a:t>
            </a:r>
          </a:p>
          <a:p>
            <a:pPr marL="533400" indent="-533400">
              <a:buNone/>
            </a:pPr>
            <a:r>
              <a:rPr 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1.1.1 &lt;&lt;create&gt;&gt;</a:t>
            </a:r>
          </a:p>
          <a:p>
            <a:pPr marL="533400" indent="-533400">
              <a:buNone/>
            </a:pPr>
            <a:r>
              <a:rPr 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1.1.2 CalcBorrowerFines</a:t>
            </a:r>
          </a:p>
          <a:p>
            <a:pPr marL="533400" indent="-533400">
              <a:buNone/>
            </a:pPr>
            <a:r>
              <a:rPr 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1.1.3 GetBorrowersCheckedOutMedia</a:t>
            </a:r>
          </a:p>
          <a:p>
            <a:pPr marL="533400" indent="-533400">
              <a:buNone/>
            </a:pPr>
            <a:r>
              <a:rPr 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1.1.4 IsMediaOverdue</a:t>
            </a:r>
          </a:p>
          <a:p>
            <a:pPr marL="533400" indent="-533400">
              <a:buNone/>
            </a:pPr>
            <a:r>
              <a:rPr 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1.1.5 Amt Can Borrow</a:t>
            </a:r>
          </a:p>
          <a:p>
            <a:pPr marL="533400" indent="-533400">
              <a:buNone/>
            </a:pPr>
            <a:r>
              <a:rPr 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1.2 Display Invalid User Msg</a:t>
            </a:r>
          </a:p>
          <a:p>
            <a:pPr marL="533400" indent="-533400"/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1D534-1FD2-4AE0-8365-DB0B109B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08FD7E-8AC7-43A8-8FBF-72F1EBA277DE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EDBA9-4BA4-41F7-913A-79DC6802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4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65416" y="702156"/>
            <a:ext cx="8201893" cy="4368606"/>
          </a:xfrm>
        </p:spPr>
        <p:txBody>
          <a:bodyPr/>
          <a:lstStyle/>
          <a:p>
            <a:pPr lvl="1">
              <a:buFontTx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		</a:t>
            </a:r>
            <a:r>
              <a:rPr lang="en-US" sz="17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Synchronous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			Flow of control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			Asynchronous</a:t>
            </a:r>
          </a:p>
          <a:p>
            <a:pPr>
              <a:buFontTx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			Return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Message Flow Notation</a:t>
            </a:r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2667000" y="2306782"/>
            <a:ext cx="2133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2667000" y="2743200"/>
            <a:ext cx="2133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2798616" y="3560619"/>
            <a:ext cx="2133600" cy="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8922" name="Group 10"/>
          <p:cNvGrpSpPr>
            <a:grpSpLocks/>
          </p:cNvGrpSpPr>
          <p:nvPr/>
        </p:nvGrpSpPr>
        <p:grpSpPr bwMode="auto">
          <a:xfrm>
            <a:off x="2667000" y="3054824"/>
            <a:ext cx="2133600" cy="152400"/>
            <a:chOff x="720" y="2448"/>
            <a:chExt cx="1344" cy="96"/>
          </a:xfrm>
        </p:grpSpPr>
        <p:sp>
          <p:nvSpPr>
            <p:cNvPr id="38919" name="Line 7"/>
            <p:cNvSpPr>
              <a:spLocks noChangeShapeType="1"/>
            </p:cNvSpPr>
            <p:nvPr/>
          </p:nvSpPr>
          <p:spPr bwMode="auto">
            <a:xfrm>
              <a:off x="720" y="2544"/>
              <a:ext cx="134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21" name="Line 9"/>
            <p:cNvSpPr>
              <a:spLocks noChangeShapeType="1"/>
            </p:cNvSpPr>
            <p:nvPr/>
          </p:nvSpPr>
          <p:spPr bwMode="auto">
            <a:xfrm flipH="1" flipV="1">
              <a:off x="1872" y="2448"/>
              <a:ext cx="192" cy="9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E14AD4-3727-45CC-A954-0F75F0517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122407-51D5-42E7-A97F-4A4FF722D0DC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DE28-6620-42D9-96F3-2AA5390B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82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Iterating Messages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Collaboration diagrams use syntax similar to sequence diagrams to indicate that either a message iterates (is run multiple times) or is run conditionally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 asterisk (*) indicates that a message runs more than once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 the number of times a message is repeated can be shown by numbers (for example, 1..5)</a:t>
            </a: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449A8-4019-4415-83B8-1780358C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7EEC00-00D5-48FF-B920-A759589AB702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54D30-3869-4547-A9F5-4C779B37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24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Conditional </a:t>
            </a:r>
            <a:r>
              <a:rPr lang="en-US" b="0">
                <a:latin typeface="Times" pitchFamily="18" charset="0"/>
                <a:cs typeface="Times" pitchFamily="18" charset="0"/>
              </a:rPr>
              <a:t>Messages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To indicate that a message is run conditionally, prefix the message sequence number with a conditional [guard] clause in brackets [ x = true ]:</a:t>
            </a:r>
          </a:p>
          <a:p>
            <a:pPr lvl="1">
              <a:buFontTx/>
              <a:buNone/>
            </a:pPr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			[</a:t>
            </a:r>
            <a:r>
              <a:rPr lang="en-US" dirty="0" err="1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IsMediaOverdue</a:t>
            </a:r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 ]</a:t>
            </a:r>
          </a:p>
          <a:p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This indicates that the message is sent only if the condition is met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47DD3-7600-482E-BEAB-F917CAD8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C0C58C-C933-48F8-AB68-08CF28EEAC1E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F75B6-16C3-4A92-95BA-F47D2563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93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>
                <a:latin typeface="Times" pitchFamily="18" charset="0"/>
                <a:cs typeface="Times" pitchFamily="18" charset="0"/>
              </a:rPr>
              <a:t>Collaboration vs Sequence Diagram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In reality, sequence diagrams and collaboration diagrams show the </a:t>
            </a:r>
            <a:r>
              <a:rPr lang="en-US" b="1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same information</a:t>
            </a:r>
            <a:r>
              <a:rPr lang="en-US" dirty="0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, but just present it differently</a:t>
            </a:r>
          </a:p>
          <a:p>
            <a:r>
              <a:rPr lang="en-US" dirty="0">
                <a:latin typeface="Times" pitchFamily="18" charset="0"/>
                <a:cs typeface="Times" pitchFamily="18" charset="0"/>
              </a:rPr>
              <a:t>Not used as often as sequence diagrams but are closely related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002C0-5388-4A6C-B854-F01591BCC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07C699-CBD9-4660-8D8F-D5553E899927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D12D4-9CF9-41DA-ADE0-66FF84CF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2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A class name must always be either:</a:t>
            </a:r>
          </a:p>
          <a:p>
            <a:pPr lvl="1" algn="just"/>
            <a:r>
              <a:rPr lang="en-US" dirty="0">
                <a:latin typeface="Times" pitchFamily="18" charset="0"/>
                <a:cs typeface="Times" pitchFamily="18" charset="0"/>
              </a:rPr>
              <a:t>A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noun</a:t>
            </a:r>
            <a:r>
              <a:rPr lang="en-US" dirty="0">
                <a:latin typeface="Times" pitchFamily="18" charset="0"/>
                <a:cs typeface="Times" pitchFamily="18" charset="0"/>
              </a:rPr>
              <a:t>, possibly qualified.</a:t>
            </a:r>
          </a:p>
          <a:p>
            <a:pPr lvl="1" algn="just"/>
            <a:r>
              <a:rPr lang="en-US" dirty="0">
                <a:latin typeface="Times" pitchFamily="18" charset="0"/>
                <a:cs typeface="Times" pitchFamily="18" charset="0"/>
              </a:rPr>
              <a:t>(Only for a deferred class describing a structural property) an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adjective</a:t>
            </a:r>
            <a:r>
              <a:rPr lang="en-US" dirty="0">
                <a:latin typeface="Times" pitchFamily="18" charset="0"/>
                <a:cs typeface="Times" pitchFamily="18" charset="0"/>
              </a:rPr>
              <a:t>.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Names of classes are written with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an </a:t>
            </a:r>
            <a:r>
              <a:rPr lang="en-US" b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initial capital letter </a:t>
            </a:r>
          </a:p>
          <a:p>
            <a:pPr marL="109728" indent="0" algn="just">
              <a:buNone/>
            </a:pPr>
            <a:r>
              <a:rPr lang="en-US" b="1" dirty="0">
                <a:latin typeface="Times" pitchFamily="18" charset="0"/>
                <a:cs typeface="Times" pitchFamily="18" charset="0"/>
              </a:rPr>
              <a:t>	</a:t>
            </a:r>
            <a:r>
              <a:rPr lang="en-US" dirty="0">
                <a:latin typeface="Times" pitchFamily="18" charset="0"/>
                <a:cs typeface="Times" pitchFamily="18" charset="0"/>
              </a:rPr>
              <a:t>(like this: </a:t>
            </a:r>
            <a:r>
              <a:rPr lang="en-US" b="1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Button</a:t>
            </a:r>
            <a:r>
              <a:rPr lang="en-US" dirty="0">
                <a:latin typeface="Times" pitchFamily="18" charset="0"/>
                <a:cs typeface="Times" pitchFamily="18" charset="0"/>
              </a:rPr>
              <a:t>, not like this: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button</a:t>
            </a:r>
            <a:r>
              <a:rPr lang="en-US" dirty="0">
                <a:latin typeface="Times" pitchFamily="18" charset="0"/>
                <a:cs typeface="Times" pitchFamily="18" charset="0"/>
              </a:rPr>
              <a:t>) and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have no spaces</a:t>
            </a:r>
            <a:r>
              <a:rPr lang="en-US" dirty="0">
                <a:latin typeface="Times" pitchFamily="18" charset="0"/>
                <a:cs typeface="Times" pitchFamily="18" charset="0"/>
              </a:rPr>
              <a:t>. </a:t>
            </a:r>
          </a:p>
          <a:p>
            <a:pPr lvl="1" algn="just"/>
            <a:r>
              <a:rPr lang="en-US" dirty="0">
                <a:latin typeface="Times" pitchFamily="18" charset="0"/>
                <a:cs typeface="Times" pitchFamily="18" charset="0"/>
              </a:rPr>
              <a:t>To show where a space would be, the next letter is capitalized (like this: </a:t>
            </a:r>
            <a:r>
              <a:rPr lang="en-US" b="1" dirty="0" err="1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BarcodeReader</a:t>
            </a:r>
            <a:r>
              <a:rPr lang="en-US" b="1" dirty="0">
                <a:solidFill>
                  <a:srgbClr val="00B050"/>
                </a:solidFill>
                <a:latin typeface="Times" pitchFamily="18" charset="0"/>
                <a:cs typeface="Times" pitchFamily="18" charset="0"/>
              </a:rPr>
              <a:t>,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 </a:t>
            </a:r>
            <a:r>
              <a:rPr lang="en-US" dirty="0">
                <a:latin typeface="Times" pitchFamily="18" charset="0"/>
                <a:cs typeface="Times" pitchFamily="18" charset="0"/>
              </a:rPr>
              <a:t>not like this: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Barcode Reader)</a:t>
            </a:r>
            <a:r>
              <a:rPr lang="en-US" dirty="0">
                <a:latin typeface="Times" pitchFamily="18" charset="0"/>
                <a:cs typeface="Times" pitchFamily="18" charset="0"/>
              </a:rPr>
              <a:t>.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Class names are </a:t>
            </a:r>
            <a:r>
              <a:rPr lang="en-US" b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singular</a:t>
            </a:r>
            <a:r>
              <a:rPr lang="en-US" dirty="0">
                <a:latin typeface="Times" pitchFamily="18" charset="0"/>
                <a:cs typeface="Times" pitchFamily="18" charset="0"/>
              </a:rPr>
              <a:t>, not plural. </a:t>
            </a:r>
          </a:p>
          <a:p>
            <a:pPr lvl="1" algn="just"/>
            <a:r>
              <a:rPr lang="en-US" dirty="0">
                <a:latin typeface="Times" pitchFamily="18" charset="0"/>
                <a:cs typeface="Times" pitchFamily="18" charset="0"/>
              </a:rPr>
              <a:t>It is incorrect to name a class “Books”. </a:t>
            </a:r>
          </a:p>
          <a:p>
            <a:pPr lvl="2" algn="just"/>
            <a:r>
              <a:rPr lang="en-US" dirty="0">
                <a:latin typeface="Times" pitchFamily="18" charset="0"/>
                <a:cs typeface="Times" pitchFamily="18" charset="0"/>
              </a:rPr>
              <a:t>Although there may be many book objects, there is only one book class.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Names of attributes and operations start with a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lower-case letter</a:t>
            </a:r>
            <a:r>
              <a:rPr lang="en-US" dirty="0">
                <a:latin typeface="Times" pitchFamily="18" charset="0"/>
                <a:cs typeface="Times" pitchFamily="18" charset="0"/>
              </a:rPr>
              <a:t>, but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may have capital letters to indicate where the spaces </a:t>
            </a:r>
            <a:r>
              <a:rPr lang="en-US" dirty="0">
                <a:latin typeface="Times" pitchFamily="18" charset="0"/>
                <a:cs typeface="Times" pitchFamily="18" charset="0"/>
              </a:rPr>
              <a:t>would be, if the name would normally have spaces.</a:t>
            </a:r>
          </a:p>
          <a:p>
            <a:pPr algn="just"/>
            <a:r>
              <a:rPr lang="en-US" dirty="0">
                <a:latin typeface="Times" pitchFamily="18" charset="0"/>
                <a:cs typeface="Times" pitchFamily="18" charset="0"/>
              </a:rPr>
              <a:t>Names of </a:t>
            </a:r>
            <a:r>
              <a:rPr lang="en-US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operations</a:t>
            </a:r>
            <a:r>
              <a:rPr lang="en-US" dirty="0">
                <a:latin typeface="Times" pitchFamily="18" charset="0"/>
                <a:cs typeface="Times" pitchFamily="18" charset="0"/>
              </a:rPr>
              <a:t> are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followed by brackets </a:t>
            </a:r>
            <a:r>
              <a:rPr lang="en-US" b="1" dirty="0">
                <a:solidFill>
                  <a:srgbClr val="FF0000"/>
                </a:solidFill>
                <a:latin typeface="Times" pitchFamily="18" charset="0"/>
                <a:cs typeface="Times" pitchFamily="18" charset="0"/>
              </a:rPr>
              <a:t>()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 </a:t>
            </a:r>
            <a:r>
              <a:rPr lang="en-US" dirty="0">
                <a:latin typeface="Times" pitchFamily="18" charset="0"/>
                <a:cs typeface="Times" pitchFamily="18" charset="0"/>
              </a:rPr>
              <a:t>to distinguish them from names of attributes</a:t>
            </a:r>
          </a:p>
          <a:p>
            <a:pPr algn="just"/>
            <a:endParaRPr lang="en-US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Class Naming Rule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3701-156F-4CBD-8242-8118C02D2B26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8AEBA-7F7F-45A1-BC00-FE02B39EFE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951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C:\My Documents\IS8060\collaboration diagrams\library s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9376"/>
            <a:ext cx="7848600" cy="591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4059237" y="6096000"/>
            <a:ext cx="43652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Sequence diagram is better at ‘time ordering’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4FE1FB-0C64-4D4B-BE64-5427C3FB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001C41-1E66-4CCA-AF4F-6AA1C1CB39E0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B96CC-F71D-4C5C-BC4A-6FFE7023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4265-1929-41B5-9B17-C28B879EB70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734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My Documents\IS8060\collaboration diagrams\library collaboration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914400"/>
            <a:ext cx="8737600" cy="416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219326" y="5257800"/>
            <a:ext cx="8245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Collaboration diagram is better at showing the relationship between objects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AD7D0-B7D3-4D67-A53E-0D7E2F163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C8FF29-FBD2-44D8-A14B-0FC88B3236A6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363A7-7AD5-49C0-A0C5-8113293C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4265-1929-41B5-9B17-C28B879EB703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28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of Messages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In </a:t>
            </a:r>
            <a:r>
              <a:rPr lang="en-US" sz="2800" b="1" dirty="0">
                <a:solidFill>
                  <a:srgbClr val="000000"/>
                </a:solidFill>
              </a:rPr>
              <a:t>sequence</a:t>
            </a:r>
            <a:r>
              <a:rPr lang="en-US" sz="2800" dirty="0">
                <a:solidFill>
                  <a:srgbClr val="000000"/>
                </a:solidFill>
              </a:rPr>
              <a:t> diagrams, each message </a:t>
            </a:r>
            <a:r>
              <a:rPr lang="en-US" sz="2800" b="1" dirty="0">
                <a:solidFill>
                  <a:srgbClr val="000000"/>
                </a:solidFill>
              </a:rPr>
              <a:t>icon</a:t>
            </a:r>
            <a:r>
              <a:rPr lang="en-US" sz="2800" dirty="0">
                <a:solidFill>
                  <a:srgbClr val="000000"/>
                </a:solidFill>
              </a:rPr>
              <a:t> represents a </a:t>
            </a:r>
            <a:r>
              <a:rPr lang="en-US" sz="2800" b="1" dirty="0">
                <a:solidFill>
                  <a:srgbClr val="000000"/>
                </a:solidFill>
              </a:rPr>
              <a:t>single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b="1" dirty="0">
                <a:solidFill>
                  <a:srgbClr val="000000"/>
                </a:solidFill>
              </a:rPr>
              <a:t>message</a:t>
            </a:r>
            <a:r>
              <a:rPr lang="en-US" sz="2800" dirty="0">
                <a:solidFill>
                  <a:srgbClr val="000000"/>
                </a:solidFill>
              </a:rPr>
              <a:t>.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In </a:t>
            </a:r>
            <a:r>
              <a:rPr lang="en-US" sz="2800" b="1" dirty="0">
                <a:solidFill>
                  <a:srgbClr val="000000"/>
                </a:solidFill>
              </a:rPr>
              <a:t>collaboration</a:t>
            </a:r>
            <a:r>
              <a:rPr lang="en-US" sz="2800" dirty="0">
                <a:solidFill>
                  <a:srgbClr val="000000"/>
                </a:solidFill>
              </a:rPr>
              <a:t> diagrams, a message </a:t>
            </a:r>
            <a:r>
              <a:rPr lang="en-US" sz="2800" b="1" dirty="0">
                <a:solidFill>
                  <a:srgbClr val="000000"/>
                </a:solidFill>
              </a:rPr>
              <a:t>icon</a:t>
            </a:r>
            <a:r>
              <a:rPr lang="en-US" sz="2800" dirty="0">
                <a:solidFill>
                  <a:srgbClr val="000000"/>
                </a:solidFill>
              </a:rPr>
              <a:t> can represent </a:t>
            </a:r>
            <a:r>
              <a:rPr lang="en-US" sz="2800" b="1" dirty="0">
                <a:solidFill>
                  <a:srgbClr val="000000"/>
                </a:solidFill>
              </a:rPr>
              <a:t>one or more messages</a:t>
            </a:r>
            <a:r>
              <a:rPr lang="en-US" sz="2800" dirty="0">
                <a:solidFill>
                  <a:srgbClr val="000000"/>
                </a:solidFill>
              </a:rPr>
              <a:t>.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Notice</a:t>
            </a:r>
            <a:r>
              <a:rPr lang="en-US" sz="2800" b="1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between the Transaction and Fine objects - there is a single message icon, but there are two messages (1.1.1 and 1.1.2) associated with the icon.</a:t>
            </a:r>
            <a:br>
              <a:rPr lang="en-US" sz="2800" dirty="0">
                <a:solidFill>
                  <a:srgbClr val="000000"/>
                </a:solidFill>
              </a:rPr>
            </a:br>
            <a:endParaRPr lang="en-US" sz="2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519C0-D8D2-4DA0-B4E2-5E3B0237B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1893EB-99D7-4CA6-907E-5A2C7E3F6E14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9696A-98DE-40B2-A34E-12423E29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644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Steps to Creating a Collaboration Diagram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533400" indent="-533400">
              <a:buFontTx/>
              <a:buAutoNum type="arabicPeriod"/>
            </a:pPr>
            <a:r>
              <a:rPr lang="en-US" sz="2800">
                <a:solidFill>
                  <a:srgbClr val="000000"/>
                </a:solidFill>
              </a:rPr>
              <a:t>Determine the scope of the diagram- the use case it relates to </a:t>
            </a:r>
          </a:p>
          <a:p>
            <a:pPr marL="533400" indent="-533400">
              <a:buFontTx/>
              <a:buAutoNum type="arabicPeriod"/>
            </a:pPr>
            <a:r>
              <a:rPr lang="en-US" sz="2800">
                <a:solidFill>
                  <a:srgbClr val="000000"/>
                </a:solidFill>
              </a:rPr>
              <a:t>Place the objects that participate in the collaboration on the diagram</a:t>
            </a:r>
          </a:p>
          <a:p>
            <a:pPr marL="914400" lvl="1" indent="-457200"/>
            <a:r>
              <a:rPr lang="en-US" sz="2400">
                <a:solidFill>
                  <a:srgbClr val="000000"/>
                </a:solidFill>
              </a:rPr>
              <a:t>Remember to place the most important objects towards the center of the diagram. </a:t>
            </a:r>
          </a:p>
          <a:p>
            <a:pPr marL="533400" indent="-533400">
              <a:buFontTx/>
              <a:buAutoNum type="arabicPeriod"/>
            </a:pPr>
            <a:r>
              <a:rPr lang="en-US" sz="2800">
                <a:solidFill>
                  <a:srgbClr val="000000"/>
                </a:solidFill>
              </a:rPr>
              <a:t>If a particular object has a property or maintains a state that is important to the collaboration, set the initial value of the property or state</a:t>
            </a:r>
            <a:r>
              <a:rPr lang="en-US" sz="2800">
                <a:solidFill>
                  <a:srgbClr val="000000"/>
                </a:solidFill>
                <a:latin typeface="Verdana" pitchFamily="34" charset="0"/>
              </a:rPr>
              <a:t> </a:t>
            </a:r>
          </a:p>
          <a:p>
            <a:pPr marL="533400" indent="-533400"/>
            <a:endParaRPr lang="en-US" sz="28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5FAFF8-8046-400E-880D-EA1F0EBE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53522-6144-4FF7-A701-3504598EF3F8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530A1-71DF-4B70-A179-3072AB98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5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Steps to Creating a  Collaboration Diagram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2286000"/>
            <a:ext cx="7772400" cy="4114800"/>
          </a:xfrm>
        </p:spPr>
        <p:txBody>
          <a:bodyPr/>
          <a:lstStyle/>
          <a:p>
            <a:pPr marL="609600" indent="-609600">
              <a:buFontTx/>
              <a:buAutoNum type="arabicPeriod" startAt="4"/>
            </a:pPr>
            <a:r>
              <a:rPr lang="en-US">
                <a:solidFill>
                  <a:srgbClr val="000000"/>
                </a:solidFill>
              </a:rPr>
              <a:t>Create links between the objects </a:t>
            </a:r>
          </a:p>
          <a:p>
            <a:pPr marL="609600" indent="-609600">
              <a:buFontTx/>
              <a:buAutoNum type="arabicPeriod" startAt="4"/>
            </a:pPr>
            <a:r>
              <a:rPr lang="en-US">
                <a:solidFill>
                  <a:srgbClr val="000000"/>
                </a:solidFill>
              </a:rPr>
              <a:t>Create messages associated with each link </a:t>
            </a:r>
          </a:p>
          <a:p>
            <a:pPr marL="609600" indent="-609600">
              <a:buFontTx/>
              <a:buAutoNum type="arabicPeriod" startAt="4"/>
            </a:pPr>
            <a:r>
              <a:rPr lang="en-US">
                <a:solidFill>
                  <a:srgbClr val="000000"/>
                </a:solidFill>
              </a:rPr>
              <a:t>Add sequence numbers to each message corresponding to the time-ordering of messages in the collaboration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EF9972-EBAD-4E7D-9598-92AEBE795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5B3E23-4846-4B05-960E-BD7E45E3A3BC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D3632-D6AF-4D13-9A9F-F067149A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22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rgbClr val="000000"/>
                </a:solidFill>
              </a:rPr>
              <a:t>Creation and Deletion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Unlike sequence diagrams, you don't show an object's lifeline in a collaboration diagram </a:t>
            </a:r>
          </a:p>
          <a:p>
            <a:r>
              <a:rPr lang="en-US" dirty="0">
                <a:solidFill>
                  <a:srgbClr val="000000"/>
                </a:solidFill>
              </a:rPr>
              <a:t>If you want to indicate the </a:t>
            </a:r>
            <a:r>
              <a:rPr lang="en-US" b="1" dirty="0">
                <a:solidFill>
                  <a:srgbClr val="000000"/>
                </a:solidFill>
              </a:rPr>
              <a:t>lifespan</a:t>
            </a:r>
            <a:r>
              <a:rPr lang="en-US" dirty="0">
                <a:solidFill>
                  <a:srgbClr val="000000"/>
                </a:solidFill>
              </a:rPr>
              <a:t> of an </a:t>
            </a:r>
            <a:r>
              <a:rPr lang="en-US" b="1" dirty="0">
                <a:solidFill>
                  <a:srgbClr val="000000"/>
                </a:solidFill>
              </a:rPr>
              <a:t>object</a:t>
            </a:r>
            <a:r>
              <a:rPr lang="en-US" dirty="0">
                <a:solidFill>
                  <a:srgbClr val="000000"/>
                </a:solidFill>
              </a:rPr>
              <a:t> in a collaboration diagram, you can use </a:t>
            </a:r>
            <a:r>
              <a:rPr lang="en-US" b="1" dirty="0">
                <a:solidFill>
                  <a:srgbClr val="000000"/>
                </a:solidFill>
              </a:rPr>
              <a:t>create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b="1" dirty="0">
                <a:solidFill>
                  <a:srgbClr val="000000"/>
                </a:solidFill>
              </a:rPr>
              <a:t>destroy</a:t>
            </a:r>
            <a:r>
              <a:rPr lang="en-US" dirty="0">
                <a:solidFill>
                  <a:srgbClr val="000000"/>
                </a:solidFill>
              </a:rPr>
              <a:t> messages to show when an object is instantiated and destroyed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217E1-FCA1-434F-89FD-C3C1F1C8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0A692F-4714-4EF7-8619-437711C83BFE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4EBD7-F672-4874-8176-5F9311B2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rgbClr val="000000"/>
                </a:solidFill>
              </a:rPr>
              <a:t>Objects Changing State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State of on object can be indicated</a:t>
            </a:r>
          </a:p>
          <a:p>
            <a:r>
              <a:rPr lang="en-US" dirty="0">
                <a:solidFill>
                  <a:srgbClr val="000000"/>
                </a:solidFill>
              </a:rPr>
              <a:t>Initial state is indicated with &lt;&lt;create&gt;&gt; </a:t>
            </a:r>
          </a:p>
          <a:p>
            <a:r>
              <a:rPr lang="en-US" dirty="0">
                <a:solidFill>
                  <a:srgbClr val="000000"/>
                </a:solidFill>
              </a:rPr>
              <a:t>If an </a:t>
            </a:r>
            <a:r>
              <a:rPr lang="en-US" b="1" dirty="0">
                <a:solidFill>
                  <a:srgbClr val="000000"/>
                </a:solidFill>
              </a:rPr>
              <a:t>object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changes</a:t>
            </a:r>
            <a:r>
              <a:rPr lang="en-US" dirty="0">
                <a:solidFill>
                  <a:srgbClr val="000000"/>
                </a:solidFill>
              </a:rPr>
              <a:t> significantly </a:t>
            </a:r>
            <a:r>
              <a:rPr lang="en-US" b="1" dirty="0">
                <a:solidFill>
                  <a:srgbClr val="000000"/>
                </a:solidFill>
              </a:rPr>
              <a:t>during</a:t>
            </a:r>
            <a:r>
              <a:rPr lang="en-US" dirty="0">
                <a:solidFill>
                  <a:srgbClr val="000000"/>
                </a:solidFill>
              </a:rPr>
              <a:t> an </a:t>
            </a:r>
            <a:r>
              <a:rPr lang="en-US" b="1" dirty="0">
                <a:solidFill>
                  <a:srgbClr val="000000"/>
                </a:solidFill>
              </a:rPr>
              <a:t>interaction</a:t>
            </a:r>
            <a:r>
              <a:rPr lang="en-US" dirty="0">
                <a:solidFill>
                  <a:srgbClr val="000000"/>
                </a:solidFill>
              </a:rPr>
              <a:t>, you can add a </a:t>
            </a:r>
            <a:r>
              <a:rPr lang="en-US" b="1" dirty="0">
                <a:solidFill>
                  <a:srgbClr val="000000"/>
                </a:solidFill>
              </a:rPr>
              <a:t>new instance </a:t>
            </a:r>
            <a:r>
              <a:rPr lang="en-US" dirty="0">
                <a:solidFill>
                  <a:srgbClr val="000000"/>
                </a:solidFill>
              </a:rPr>
              <a:t>of the object to the diagram, draw a link between them and add a message with the stereotype &lt;&lt;become&gt;&gt;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11C08-D8D2-423E-BAE7-321E16B9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93A019-57CD-49F4-8FE8-36AC9763A9EF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7C8D5-530E-4D9C-976E-161F3DA3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141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My Documents\IS8060\collaboration diagrams\library collaboration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914400"/>
            <a:ext cx="8737600" cy="416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61A4A-067B-4723-9877-3193CBF4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E0EAF-A096-45D7-99B0-2D7094170F3D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A9394-4B5E-4241-8392-36D898D2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4265-1929-41B5-9B17-C28B879EB70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2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State of an Object</a:t>
            </a:r>
          </a:p>
        </p:txBody>
      </p:sp>
      <p:pic>
        <p:nvPicPr>
          <p:cNvPr id="34821" name="Picture 5" descr="Fig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35200"/>
            <a:ext cx="80010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43A11-123F-4BF3-8E95-3F359822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A173E9-5A79-4CC5-9543-2AF9467A6000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550F1-1EF0-4F23-9A80-4B5A3B35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3F798-C47F-456E-B0E1-4AFEC98CA5D3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602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20955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/>
            <a:r>
              <a:rPr lang="en-US" sz="4000" b="1">
                <a:solidFill>
                  <a:schemeClr val="tx2"/>
                </a:solidFill>
              </a:rPr>
              <a:t>Example Collaboration Diagram</a:t>
            </a:r>
            <a:endParaRPr lang="en-US" sz="4800" b="1">
              <a:solidFill>
                <a:schemeClr val="tx2"/>
              </a:solidFill>
            </a:endParaRP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4708525" y="3816350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400">
              <a:latin typeface="Tahoma" pitchFamily="34" charset="0"/>
            </a:endParaRPr>
          </a:p>
        </p:txBody>
      </p:sp>
      <p:pic>
        <p:nvPicPr>
          <p:cNvPr id="41988" name="Picture 4" descr="U:\JPEGs DWT\08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76400"/>
            <a:ext cx="7391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3F9A3B-03C1-47AF-A3BD-A6A919201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9BDFD1-B72D-4F3D-B969-3C430F89DCDC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B3CED-899D-41A5-9956-A466F224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374265-1929-41B5-9B17-C28B879EB703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94509" y="819150"/>
            <a:ext cx="10464800" cy="5334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" pitchFamily="18" charset="0"/>
                <a:cs typeface="Times" pitchFamily="18" charset="0"/>
              </a:rPr>
              <a:t>Class</a:t>
            </a:r>
          </a:p>
        </p:txBody>
      </p:sp>
      <p:grpSp>
        <p:nvGrpSpPr>
          <p:cNvPr id="154627" name="Group 3"/>
          <p:cNvGrpSpPr>
            <a:grpSpLocks/>
          </p:cNvGrpSpPr>
          <p:nvPr/>
        </p:nvGrpSpPr>
        <p:grpSpPr bwMode="auto">
          <a:xfrm>
            <a:off x="1752600" y="1676400"/>
            <a:ext cx="2057400" cy="2571750"/>
            <a:chOff x="576" y="1056"/>
            <a:chExt cx="1296" cy="1620"/>
          </a:xfrm>
        </p:grpSpPr>
        <p:sp>
          <p:nvSpPr>
            <p:cNvPr id="154628" name="Rectangle 4"/>
            <p:cNvSpPr>
              <a:spLocks noChangeArrowheads="1"/>
            </p:cNvSpPr>
            <p:nvPr/>
          </p:nvSpPr>
          <p:spPr bwMode="auto">
            <a:xfrm>
              <a:off x="576" y="1056"/>
              <a:ext cx="1296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ClassName</a:t>
              </a:r>
            </a:p>
          </p:txBody>
        </p:sp>
        <p:sp>
          <p:nvSpPr>
            <p:cNvPr id="154629" name="Rectangle 5"/>
            <p:cNvSpPr>
              <a:spLocks noChangeArrowheads="1"/>
            </p:cNvSpPr>
            <p:nvPr/>
          </p:nvSpPr>
          <p:spPr bwMode="auto">
            <a:xfrm>
              <a:off x="576" y="1536"/>
              <a:ext cx="1296" cy="5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attributes</a:t>
              </a:r>
            </a:p>
          </p:txBody>
        </p:sp>
        <p:sp>
          <p:nvSpPr>
            <p:cNvPr id="154630" name="Rectangle 6"/>
            <p:cNvSpPr>
              <a:spLocks noChangeArrowheads="1"/>
            </p:cNvSpPr>
            <p:nvPr/>
          </p:nvSpPr>
          <p:spPr bwMode="auto">
            <a:xfrm>
              <a:off x="576" y="2076"/>
              <a:ext cx="1296" cy="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operations</a:t>
              </a:r>
            </a:p>
          </p:txBody>
        </p:sp>
      </p:grpSp>
      <p:sp>
        <p:nvSpPr>
          <p:cNvPr id="154631" name="Text Box 7"/>
          <p:cNvSpPr txBox="1">
            <a:spLocks noChangeArrowheads="1"/>
          </p:cNvSpPr>
          <p:nvPr/>
        </p:nvSpPr>
        <p:spPr bwMode="auto">
          <a:xfrm>
            <a:off x="4343401" y="1412876"/>
            <a:ext cx="60801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Times" pitchFamily="18" charset="0"/>
                <a:cs typeface="Times" pitchFamily="18" charset="0"/>
              </a:rPr>
              <a:t>A </a:t>
            </a:r>
            <a:r>
              <a:rPr lang="en-US" sz="3200" i="1" dirty="0">
                <a:latin typeface="Times" pitchFamily="18" charset="0"/>
                <a:cs typeface="Times" pitchFamily="18" charset="0"/>
              </a:rPr>
              <a:t>class</a:t>
            </a:r>
            <a:r>
              <a:rPr lang="en-US" sz="3200" dirty="0">
                <a:latin typeface="Times" pitchFamily="18" charset="0"/>
                <a:cs typeface="Times" pitchFamily="18" charset="0"/>
              </a:rPr>
              <a:t> is a description of a set of objects that share the same attributes, operations, relationships, and semantics.</a:t>
            </a:r>
          </a:p>
          <a:p>
            <a:pPr algn="just"/>
            <a:endParaRPr lang="en-US" sz="3200" dirty="0">
              <a:latin typeface="Times" pitchFamily="18" charset="0"/>
              <a:cs typeface="Times" pitchFamily="18" charset="0"/>
            </a:endParaRPr>
          </a:p>
          <a:p>
            <a:pPr algn="just"/>
            <a:r>
              <a:rPr lang="en-US" sz="3200" dirty="0">
                <a:latin typeface="Times" pitchFamily="18" charset="0"/>
                <a:cs typeface="Times" pitchFamily="18" charset="0"/>
              </a:rPr>
              <a:t>Graphically, a class is rendered as a </a:t>
            </a:r>
          </a:p>
          <a:p>
            <a:pPr algn="just"/>
            <a:r>
              <a:rPr lang="en-US" sz="3200" dirty="0">
                <a:latin typeface="Times" pitchFamily="18" charset="0"/>
                <a:cs typeface="Times" pitchFamily="18" charset="0"/>
              </a:rPr>
              <a:t>rectangle, usually including its name, attributes, and operations in separate, designated compartments. </a:t>
            </a:r>
          </a:p>
        </p:txBody>
      </p:sp>
    </p:spTree>
    <p:extLst>
      <p:ext uri="{BB962C8B-B14F-4D97-AF65-F5344CB8AC3E}">
        <p14:creationId xmlns:p14="http://schemas.microsoft.com/office/powerpoint/2010/main" val="35750307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5A8A272D-08C1-47BD-AA07-C76E30C52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S0ftware architecture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of designing the </a:t>
            </a: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organization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 a software system, including dividing software into </a:t>
            </a: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subsystems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deciding how these will </a:t>
            </a: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and determining their </a:t>
            </a:r>
            <a:r>
              <a:rPr lang="en-US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is the person in charge of the whole project. </a:t>
            </a:r>
          </a:p>
          <a:p>
            <a:pPr lvl="1" algn="just" eaLnBrk="1" hangingPunct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He or she has the responsibility to make sure that the building will be solid, cost-effective and satisfactory to the client.</a:t>
            </a:r>
          </a:p>
          <a:p>
            <a:pPr algn="just" eaLnBrk="1" hangingPunct="1"/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171474D4-9616-495B-B4F9-0388E5CC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fld id="{C521A585-DC81-4E1A-8A03-B46153535457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 algn="just"/>
              <a:t>80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9F1B9-59A8-4FC0-B349-E524DF45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333502"/>
            <a:ext cx="11029616" cy="1188720"/>
          </a:xfrm>
        </p:spPr>
        <p:txBody>
          <a:bodyPr/>
          <a:lstStyle/>
          <a:p>
            <a:pPr algn="just"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What is Software Architecture?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6FDC3E8D-0510-419A-9F8B-8E919C0E9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0" y="1600200"/>
            <a:ext cx="8686800" cy="4876800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four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reasons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why you need to develop an architectural model:</a:t>
            </a:r>
          </a:p>
          <a:p>
            <a:pPr lvl="1" algn="just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To enable everyone to better understand the system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 algn="just" eaLnBrk="1" hangingPunct="1"/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As a system becomes more and more complex, making it </a:t>
            </a:r>
            <a:r>
              <a:rPr lang="en-US" altLang="en-US"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understandable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is an increasing challenge. </a:t>
            </a:r>
          </a:p>
          <a:p>
            <a:pPr lvl="2" algn="just" eaLnBrk="1" hangingPunct="1"/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This is especially true for </a:t>
            </a:r>
            <a:r>
              <a:rPr lang="en-US" altLang="en-US"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large, distributed systems 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that use sophisticated technology. </a:t>
            </a:r>
          </a:p>
          <a:p>
            <a:pPr lvl="1" algn="just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pieces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of the system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algn="just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To prepare for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of the system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algn="just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To facilitate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reusability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 algn="just"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architectural model makes each system component visible. </a:t>
            </a:r>
          </a:p>
          <a:p>
            <a:pPr lvl="2" algn="just"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This is an important benefit since it encourages 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 algn="just"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the architecture, 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those 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that can be obtained from past projects or from third parties.</a:t>
            </a:r>
          </a:p>
        </p:txBody>
      </p:sp>
      <p:sp>
        <p:nvSpPr>
          <p:cNvPr id="12291" name="Slide Number Placeholder 3">
            <a:extLst>
              <a:ext uri="{FF2B5EF4-FFF2-40B4-BE49-F238E27FC236}">
                <a16:creationId xmlns:a16="http://schemas.microsoft.com/office/drawing/2014/main" id="{D69ED751-C623-4A0E-AEB1-D0851BD4E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7DE68FB-AF1A-477F-ABFB-9482333A93A7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81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2C799-60FC-4137-A54D-CF775859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importance of developing an architectural model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C83EC-CA26-4C2B-A389-24370B79D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1244601"/>
            <a:ext cx="8534400" cy="4881563"/>
          </a:xfrm>
        </p:spPr>
        <p:txBody>
          <a:bodyPr>
            <a:normAutofit fontScale="92500" lnSpcReduction="10000"/>
          </a:bodyPr>
          <a:lstStyle/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system’s architecture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will often be expressed in terms of several different 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These can include:</a:t>
            </a:r>
          </a:p>
          <a:p>
            <a:pPr marL="365760" indent="-256032" algn="just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The logical breakdown into subsystems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621348" lvl="1" indent="-256032" algn="just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This is often shown using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package diagrams</a:t>
            </a:r>
          </a:p>
          <a:p>
            <a:pPr marL="621348" lvl="1" indent="-256032" algn="just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interfaces among the subsystems must also be carefully described.</a:t>
            </a:r>
          </a:p>
          <a:p>
            <a:pPr marL="365760" indent="-256032" algn="just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The dynamics of the interaction among components at run time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621348" lvl="1" indent="-256032" algn="just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Expressed using interaction or activity diagrams.</a:t>
            </a:r>
          </a:p>
          <a:p>
            <a:pPr marL="365760" indent="-256032" algn="just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The data that will be shared among the subsystems</a:t>
            </a:r>
          </a:p>
          <a:p>
            <a:pPr marL="621348" lvl="1" indent="-256032" algn="just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Expressed using class diagrams.</a:t>
            </a:r>
          </a:p>
          <a:p>
            <a:pPr marL="365760" indent="-256032" algn="just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The components that will exist at run time, and the machines or devices on which they will be located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1348" lvl="1" indent="-256032" algn="just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This information can be expressed using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component diagram.</a:t>
            </a:r>
          </a:p>
          <a:p>
            <a:pPr marL="365760" indent="-256032" algn="just">
              <a:spcAft>
                <a:spcPts val="0"/>
              </a:spcAft>
              <a:buFont typeface="Wingdings 3"/>
              <a:buChar char=""/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94CEFA6A-15DB-4E4D-ADE7-13B8A487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A2D841-95D0-4662-A6E5-B6D5CD4745F8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82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61EC4-DF62-4C80-9CA2-E5D258E6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0"/>
            <a:ext cx="11029616" cy="118872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Contents of a good architectural model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6BAE9AE9-6EEB-4A9F-AC62-B3DAE4CDA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alt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 diagrams can be useful to </a:t>
            </a:r>
            <a:r>
              <a:rPr lang="en-US" alt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aspects</a:t>
            </a: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alt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model</a:t>
            </a: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Remember that the goal of architecture is to </a:t>
            </a:r>
            <a:r>
              <a:rPr lang="en-US" alt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 at a </a:t>
            </a:r>
            <a:r>
              <a:rPr lang="en-US" alt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high level</a:t>
            </a: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, with emphasis on software</a:t>
            </a:r>
            <a:r>
              <a:rPr lang="en-US" alt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</a:t>
            </a: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 and their </a:t>
            </a:r>
            <a:r>
              <a:rPr lang="en-US" alt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.  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Three other types of </a:t>
            </a:r>
            <a:r>
              <a:rPr lang="en-US" alt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 diagram </a:t>
            </a: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are particularly important for </a:t>
            </a:r>
            <a:r>
              <a:rPr lang="en-US" alt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modeling</a:t>
            </a:r>
            <a:r>
              <a:rPr lang="en-US" alt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algn="just" eaLnBrk="1" hangingPunct="1">
              <a:lnSpc>
                <a:spcPct val="150000"/>
              </a:lnSpc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Component diagrams, Package diagrams and deployment diagrams.</a:t>
            </a:r>
          </a:p>
          <a:p>
            <a:pPr algn="just" eaLnBrk="1" hangingPunct="1"/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EC53FD38-22F8-498C-8B25-0F2216E9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31E332-BA41-41FC-BE0C-121EE4E1E23D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83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F7F13-59C7-47C5-B0AA-EF81F1F6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Describing an architecture using UML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7" name="Rectangle 3">
            <a:extLst>
              <a:ext uri="{FF2B5EF4-FFF2-40B4-BE49-F238E27FC236}">
                <a16:creationId xmlns:a16="http://schemas.microsoft.com/office/drawing/2014/main" id="{6818436F-D406-42B5-8220-03C9A227F4B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27226" y="2027239"/>
            <a:ext cx="8588375" cy="1044575"/>
          </a:xfrm>
          <a:solidFill>
            <a:srgbClr val="000080"/>
          </a:solidFill>
        </p:spPr>
        <p:txBody>
          <a:bodyPr/>
          <a:lstStyle/>
          <a:p>
            <a:pPr>
              <a:defRPr/>
            </a:pPr>
            <a:r>
              <a:rPr lang="en-US" sz="4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Component Diagrams</a:t>
            </a:r>
          </a:p>
        </p:txBody>
      </p:sp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6E7D5C7C-54E6-4D10-9559-171F6577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945585-7311-4745-BBBE-E0D1F7A0C4AC}" type="slidenum">
              <a:rPr lang="en-US" altLang="en-US" sz="1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84</a:t>
            </a:fld>
            <a:endParaRPr lang="en-US" altLang="en-US" sz="1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04698F6B-B9D5-4643-B4E5-E9925147C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937" y="1060449"/>
            <a:ext cx="9951873" cy="950121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Clr>
                <a:schemeClr val="hlink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a set of components and their relationships.</a:t>
            </a:r>
          </a:p>
          <a:p>
            <a:pPr eaLnBrk="1" hangingPunct="1">
              <a:lnSpc>
                <a:spcPct val="100000"/>
              </a:lnSpc>
              <a:buClr>
                <a:schemeClr val="hlink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static </a:t>
            </a:r>
            <a:r>
              <a:rPr lang="en-US" altLang="en-US" sz="14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 of a system.</a:t>
            </a:r>
          </a:p>
          <a:p>
            <a:pPr eaLnBrk="1" hangingPunct="1">
              <a:lnSpc>
                <a:spcPct val="100000"/>
              </a:lnSpc>
              <a:buClr>
                <a:schemeClr val="hlink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corresponds to component</a:t>
            </a:r>
          </a:p>
          <a:p>
            <a:pPr eaLnBrk="1" hangingPunct="1">
              <a:lnSpc>
                <a:spcPct val="100000"/>
              </a:lnSpc>
              <a:buClr>
                <a:schemeClr val="hlink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component is a set of classes with well-defined interfaces</a:t>
            </a:r>
          </a:p>
          <a:p>
            <a:pPr eaLnBrk="1" hangingPunct="1">
              <a:lnSpc>
                <a:spcPct val="100000"/>
              </a:lnSpc>
              <a:buClr>
                <a:schemeClr val="hlink"/>
              </a:buClr>
              <a:buSzPct val="85000"/>
              <a:buFont typeface="Wingdings" panose="05000000000000000000" pitchFamily="2" charset="2"/>
              <a:buChar char="q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map to one or more classes, interfaces, or collaborations.</a:t>
            </a:r>
          </a:p>
        </p:txBody>
      </p:sp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BA300ACC-0E92-4F00-80CA-B586820D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58219E-6E2C-491E-90DD-D02FB33DABE4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85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458" name="Rectangle 2">
            <a:extLst>
              <a:ext uri="{FF2B5EF4-FFF2-40B4-BE49-F238E27FC236}">
                <a16:creationId xmlns:a16="http://schemas.microsoft.com/office/drawing/2014/main" id="{BAD2ACA0-5212-4A34-A147-F2691A3238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57925" y="655636"/>
            <a:ext cx="5589588" cy="5016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Component Diagram</a:t>
            </a:r>
          </a:p>
        </p:txBody>
      </p:sp>
      <p:sp>
        <p:nvSpPr>
          <p:cNvPr id="17413" name="Rectangle 4">
            <a:extLst>
              <a:ext uri="{FF2B5EF4-FFF2-40B4-BE49-F238E27FC236}">
                <a16:creationId xmlns:a16="http://schemas.microsoft.com/office/drawing/2014/main" id="{A644B509-42AA-443C-A6D3-B004A1755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1" y="5232400"/>
            <a:ext cx="690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</p:txBody>
      </p:sp>
      <p:sp>
        <p:nvSpPr>
          <p:cNvPr id="17414" name="Rectangle 5">
            <a:extLst>
              <a:ext uri="{FF2B5EF4-FFF2-40B4-BE49-F238E27FC236}">
                <a16:creationId xmlns:a16="http://schemas.microsoft.com/office/drawing/2014/main" id="{82CB4656-3D8E-4E01-B933-CF6C52E3D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1" y="3028951"/>
            <a:ext cx="1590675" cy="938213"/>
          </a:xfrm>
          <a:prstGeom prst="rect">
            <a:avLst/>
          </a:prstGeom>
          <a:solidFill>
            <a:schemeClr val="bg1"/>
          </a:solidFill>
          <a:ln w="9525">
            <a:solidFill>
              <a:srgbClr val="66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5" name="Rectangle 6">
            <a:extLst>
              <a:ext uri="{FF2B5EF4-FFF2-40B4-BE49-F238E27FC236}">
                <a16:creationId xmlns:a16="http://schemas.microsoft.com/office/drawing/2014/main" id="{1D1110DB-4BA5-40C6-877B-2AC6AAE6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113" y="3206751"/>
            <a:ext cx="627062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66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6" name="Rectangle 7">
            <a:extLst>
              <a:ext uri="{FF2B5EF4-FFF2-40B4-BE49-F238E27FC236}">
                <a16:creationId xmlns:a16="http://schemas.microsoft.com/office/drawing/2014/main" id="{4082567D-DBA3-4D2F-9041-279FA569F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6" y="3573464"/>
            <a:ext cx="627063" cy="236537"/>
          </a:xfrm>
          <a:prstGeom prst="rect">
            <a:avLst/>
          </a:prstGeom>
          <a:solidFill>
            <a:schemeClr val="bg1"/>
          </a:solidFill>
          <a:ln w="9525">
            <a:solidFill>
              <a:srgbClr val="66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7" name="Text Box 8">
            <a:extLst>
              <a:ext uri="{FF2B5EF4-FFF2-40B4-BE49-F238E27FC236}">
                <a16:creationId xmlns:a16="http://schemas.microsoft.com/office/drawing/2014/main" id="{A750B9D9-5AE4-48B3-9F40-2BA7B55EF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076" y="3140075"/>
            <a:ext cx="14589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loanOfficer.dll</a:t>
            </a:r>
          </a:p>
        </p:txBody>
      </p:sp>
      <p:sp>
        <p:nvSpPr>
          <p:cNvPr id="17418" name="Freeform 9">
            <a:extLst>
              <a:ext uri="{FF2B5EF4-FFF2-40B4-BE49-F238E27FC236}">
                <a16:creationId xmlns:a16="http://schemas.microsoft.com/office/drawing/2014/main" id="{F8D3FC9A-1BDF-4EB5-8A8D-88AA9E575B38}"/>
              </a:ext>
            </a:extLst>
          </p:cNvPr>
          <p:cNvSpPr>
            <a:spLocks/>
          </p:cNvSpPr>
          <p:nvPr/>
        </p:nvSpPr>
        <p:spPr bwMode="auto">
          <a:xfrm>
            <a:off x="4492626" y="3206750"/>
            <a:ext cx="600075" cy="249238"/>
          </a:xfrm>
          <a:custGeom>
            <a:avLst/>
            <a:gdLst>
              <a:gd name="T0" fmla="*/ 0 w 960"/>
              <a:gd name="T1" fmla="*/ 2147483646 h 325"/>
              <a:gd name="T2" fmla="*/ 2147483646 w 960"/>
              <a:gd name="T3" fmla="*/ 2147483646 h 325"/>
              <a:gd name="T4" fmla="*/ 2147483646 w 960"/>
              <a:gd name="T5" fmla="*/ 2147483646 h 325"/>
              <a:gd name="T6" fmla="*/ 2147483646 w 960"/>
              <a:gd name="T7" fmla="*/ 2147483646 h 325"/>
              <a:gd name="T8" fmla="*/ 2147483646 w 960"/>
              <a:gd name="T9" fmla="*/ 2147483646 h 325"/>
              <a:gd name="T10" fmla="*/ 2147483646 w 960"/>
              <a:gd name="T11" fmla="*/ 0 h 3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0" h="325">
                <a:moveTo>
                  <a:pt x="0" y="284"/>
                </a:moveTo>
                <a:cubicBezTo>
                  <a:pt x="124" y="325"/>
                  <a:pt x="36" y="301"/>
                  <a:pt x="274" y="311"/>
                </a:cubicBezTo>
                <a:cubicBezTo>
                  <a:pt x="353" y="307"/>
                  <a:pt x="436" y="316"/>
                  <a:pt x="512" y="293"/>
                </a:cubicBezTo>
                <a:cubicBezTo>
                  <a:pt x="554" y="280"/>
                  <a:pt x="589" y="251"/>
                  <a:pt x="631" y="238"/>
                </a:cubicBezTo>
                <a:cubicBezTo>
                  <a:pt x="672" y="211"/>
                  <a:pt x="715" y="186"/>
                  <a:pt x="759" y="165"/>
                </a:cubicBezTo>
                <a:cubicBezTo>
                  <a:pt x="818" y="103"/>
                  <a:pt x="899" y="61"/>
                  <a:pt x="960" y="0"/>
                </a:cubicBezTo>
              </a:path>
            </a:pathLst>
          </a:custGeom>
          <a:noFill/>
          <a:ln w="9525">
            <a:solidFill>
              <a:srgbClr val="FC6AE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9" name="Freeform 10">
            <a:extLst>
              <a:ext uri="{FF2B5EF4-FFF2-40B4-BE49-F238E27FC236}">
                <a16:creationId xmlns:a16="http://schemas.microsoft.com/office/drawing/2014/main" id="{F22CDA20-C5EB-4A44-9BB2-6F933847D827}"/>
              </a:ext>
            </a:extLst>
          </p:cNvPr>
          <p:cNvSpPr>
            <a:spLocks/>
          </p:cNvSpPr>
          <p:nvPr/>
        </p:nvSpPr>
        <p:spPr bwMode="auto">
          <a:xfrm>
            <a:off x="4475164" y="3405188"/>
            <a:ext cx="53975" cy="68262"/>
          </a:xfrm>
          <a:custGeom>
            <a:avLst/>
            <a:gdLst>
              <a:gd name="T0" fmla="*/ 0 w 55"/>
              <a:gd name="T1" fmla="*/ 2147483646 h 55"/>
              <a:gd name="T2" fmla="*/ 2147483646 w 55"/>
              <a:gd name="T3" fmla="*/ 2147483646 h 55"/>
              <a:gd name="T4" fmla="*/ 2147483646 w 55"/>
              <a:gd name="T5" fmla="*/ 2147483646 h 55"/>
              <a:gd name="T6" fmla="*/ 2147483646 w 55"/>
              <a:gd name="T7" fmla="*/ 2147483646 h 55"/>
              <a:gd name="T8" fmla="*/ 2147483646 w 55"/>
              <a:gd name="T9" fmla="*/ 2147483646 h 55"/>
              <a:gd name="T10" fmla="*/ 2147483646 w 55"/>
              <a:gd name="T11" fmla="*/ 2147483646 h 55"/>
              <a:gd name="T12" fmla="*/ 2147483646 w 55"/>
              <a:gd name="T13" fmla="*/ 2147483646 h 55"/>
              <a:gd name="T14" fmla="*/ 2147483646 w 55"/>
              <a:gd name="T15" fmla="*/ 0 h 55"/>
              <a:gd name="T16" fmla="*/ 2147483646 w 55"/>
              <a:gd name="T17" fmla="*/ 2147483646 h 55"/>
              <a:gd name="T18" fmla="*/ 2147483646 w 55"/>
              <a:gd name="T19" fmla="*/ 2147483646 h 55"/>
              <a:gd name="T20" fmla="*/ 0 w 55"/>
              <a:gd name="T21" fmla="*/ 2147483646 h 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5" h="55">
                <a:moveTo>
                  <a:pt x="0" y="36"/>
                </a:moveTo>
                <a:lnTo>
                  <a:pt x="8" y="50"/>
                </a:lnTo>
                <a:lnTo>
                  <a:pt x="25" y="55"/>
                </a:lnTo>
                <a:lnTo>
                  <a:pt x="42" y="52"/>
                </a:lnTo>
                <a:lnTo>
                  <a:pt x="53" y="39"/>
                </a:lnTo>
                <a:lnTo>
                  <a:pt x="55" y="22"/>
                </a:lnTo>
                <a:lnTo>
                  <a:pt x="47" y="5"/>
                </a:lnTo>
                <a:lnTo>
                  <a:pt x="30" y="0"/>
                </a:lnTo>
                <a:lnTo>
                  <a:pt x="14" y="5"/>
                </a:lnTo>
                <a:lnTo>
                  <a:pt x="3" y="16"/>
                </a:lnTo>
                <a:lnTo>
                  <a:pt x="0" y="36"/>
                </a:lnTo>
                <a:close/>
              </a:path>
            </a:pathLst>
          </a:custGeom>
          <a:solidFill>
            <a:srgbClr val="FC6AE7"/>
          </a:solidFill>
          <a:ln w="9525">
            <a:solidFill>
              <a:srgbClr val="FC6AE7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20" name="Text Box 11">
            <a:extLst>
              <a:ext uri="{FF2B5EF4-FFF2-40B4-BE49-F238E27FC236}">
                <a16:creationId xmlns:a16="http://schemas.microsoft.com/office/drawing/2014/main" id="{5F1E81A1-BD27-4D06-977A-C8EA63ADB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5" y="3028950"/>
            <a:ext cx="1111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</a:p>
        </p:txBody>
      </p:sp>
      <p:sp>
        <p:nvSpPr>
          <p:cNvPr id="17421" name="Text Box 12">
            <a:extLst>
              <a:ext uri="{FF2B5EF4-FFF2-40B4-BE49-F238E27FC236}">
                <a16:creationId xmlns:a16="http://schemas.microsoft.com/office/drawing/2014/main" id="{3E73AA27-8133-4A2A-B9D4-EA9DD2891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4252914"/>
            <a:ext cx="1268413" cy="346075"/>
          </a:xfrm>
          <a:prstGeom prst="rect">
            <a:avLst/>
          </a:prstGeom>
          <a:noFill/>
          <a:ln w="9525">
            <a:solidFill>
              <a:srgbClr val="6666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LoanOfficer</a:t>
            </a:r>
          </a:p>
        </p:txBody>
      </p:sp>
      <p:sp>
        <p:nvSpPr>
          <p:cNvPr id="17422" name="Text Box 13">
            <a:extLst>
              <a:ext uri="{FF2B5EF4-FFF2-40B4-BE49-F238E27FC236}">
                <a16:creationId xmlns:a16="http://schemas.microsoft.com/office/drawing/2014/main" id="{5D69C738-5AEC-468E-82E2-BC8835B5F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814" y="4802189"/>
            <a:ext cx="1176337" cy="346075"/>
          </a:xfrm>
          <a:prstGeom prst="rect">
            <a:avLst/>
          </a:prstGeom>
          <a:noFill/>
          <a:ln w="9525">
            <a:solidFill>
              <a:srgbClr val="6666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LoanPolicy</a:t>
            </a:r>
          </a:p>
        </p:txBody>
      </p:sp>
      <p:sp>
        <p:nvSpPr>
          <p:cNvPr id="17423" name="Text Box 14">
            <a:extLst>
              <a:ext uri="{FF2B5EF4-FFF2-40B4-BE49-F238E27FC236}">
                <a16:creationId xmlns:a16="http://schemas.microsoft.com/office/drawing/2014/main" id="{9E5487B3-02B0-4A90-AC0B-ABEDF72DB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7413" y="4322764"/>
            <a:ext cx="1357312" cy="346075"/>
          </a:xfrm>
          <a:prstGeom prst="rect">
            <a:avLst/>
          </a:prstGeom>
          <a:noFill/>
          <a:ln w="9525">
            <a:solidFill>
              <a:srgbClr val="6666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CreditSearch</a:t>
            </a:r>
          </a:p>
        </p:txBody>
      </p:sp>
      <p:sp>
        <p:nvSpPr>
          <p:cNvPr id="17424" name="Freeform 15">
            <a:extLst>
              <a:ext uri="{FF2B5EF4-FFF2-40B4-BE49-F238E27FC236}">
                <a16:creationId xmlns:a16="http://schemas.microsoft.com/office/drawing/2014/main" id="{3ED43A99-896F-45D9-9A80-8B1A78368B9D}"/>
              </a:ext>
            </a:extLst>
          </p:cNvPr>
          <p:cNvSpPr>
            <a:spLocks/>
          </p:cNvSpPr>
          <p:nvPr/>
        </p:nvSpPr>
        <p:spPr bwMode="auto">
          <a:xfrm>
            <a:off x="2068514" y="4514851"/>
            <a:ext cx="53975" cy="66675"/>
          </a:xfrm>
          <a:custGeom>
            <a:avLst/>
            <a:gdLst>
              <a:gd name="T0" fmla="*/ 0 w 55"/>
              <a:gd name="T1" fmla="*/ 2147483646 h 55"/>
              <a:gd name="T2" fmla="*/ 2147483646 w 55"/>
              <a:gd name="T3" fmla="*/ 2147483646 h 55"/>
              <a:gd name="T4" fmla="*/ 2147483646 w 55"/>
              <a:gd name="T5" fmla="*/ 2147483646 h 55"/>
              <a:gd name="T6" fmla="*/ 2147483646 w 55"/>
              <a:gd name="T7" fmla="*/ 2147483646 h 55"/>
              <a:gd name="T8" fmla="*/ 2147483646 w 55"/>
              <a:gd name="T9" fmla="*/ 2147483646 h 55"/>
              <a:gd name="T10" fmla="*/ 2147483646 w 55"/>
              <a:gd name="T11" fmla="*/ 2147483646 h 55"/>
              <a:gd name="T12" fmla="*/ 2147483646 w 55"/>
              <a:gd name="T13" fmla="*/ 2147483646 h 55"/>
              <a:gd name="T14" fmla="*/ 2147483646 w 55"/>
              <a:gd name="T15" fmla="*/ 0 h 55"/>
              <a:gd name="T16" fmla="*/ 2147483646 w 55"/>
              <a:gd name="T17" fmla="*/ 2147483646 h 55"/>
              <a:gd name="T18" fmla="*/ 2147483646 w 55"/>
              <a:gd name="T19" fmla="*/ 2147483646 h 55"/>
              <a:gd name="T20" fmla="*/ 0 w 55"/>
              <a:gd name="T21" fmla="*/ 2147483646 h 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5" h="55">
                <a:moveTo>
                  <a:pt x="0" y="36"/>
                </a:moveTo>
                <a:lnTo>
                  <a:pt x="8" y="50"/>
                </a:lnTo>
                <a:lnTo>
                  <a:pt x="25" y="55"/>
                </a:lnTo>
                <a:lnTo>
                  <a:pt x="42" y="52"/>
                </a:lnTo>
                <a:lnTo>
                  <a:pt x="53" y="39"/>
                </a:lnTo>
                <a:lnTo>
                  <a:pt x="55" y="22"/>
                </a:lnTo>
                <a:lnTo>
                  <a:pt x="47" y="5"/>
                </a:lnTo>
                <a:lnTo>
                  <a:pt x="30" y="0"/>
                </a:lnTo>
                <a:lnTo>
                  <a:pt x="14" y="5"/>
                </a:lnTo>
                <a:lnTo>
                  <a:pt x="3" y="16"/>
                </a:lnTo>
                <a:lnTo>
                  <a:pt x="0" y="36"/>
                </a:lnTo>
                <a:close/>
              </a:path>
            </a:pathLst>
          </a:custGeom>
          <a:solidFill>
            <a:srgbClr val="FC6AE7"/>
          </a:solidFill>
          <a:ln w="9525">
            <a:solidFill>
              <a:srgbClr val="FC6AE7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25" name="Freeform 16">
            <a:extLst>
              <a:ext uri="{FF2B5EF4-FFF2-40B4-BE49-F238E27FC236}">
                <a16:creationId xmlns:a16="http://schemas.microsoft.com/office/drawing/2014/main" id="{7246C121-1460-4A2B-AF5F-6A10E2301E3D}"/>
              </a:ext>
            </a:extLst>
          </p:cNvPr>
          <p:cNvSpPr>
            <a:spLocks/>
          </p:cNvSpPr>
          <p:nvPr/>
        </p:nvSpPr>
        <p:spPr bwMode="auto">
          <a:xfrm>
            <a:off x="3687763" y="5038726"/>
            <a:ext cx="55562" cy="68263"/>
          </a:xfrm>
          <a:custGeom>
            <a:avLst/>
            <a:gdLst>
              <a:gd name="T0" fmla="*/ 0 w 55"/>
              <a:gd name="T1" fmla="*/ 2147483646 h 55"/>
              <a:gd name="T2" fmla="*/ 2147483646 w 55"/>
              <a:gd name="T3" fmla="*/ 2147483646 h 55"/>
              <a:gd name="T4" fmla="*/ 2147483646 w 55"/>
              <a:gd name="T5" fmla="*/ 2147483646 h 55"/>
              <a:gd name="T6" fmla="*/ 2147483646 w 55"/>
              <a:gd name="T7" fmla="*/ 2147483646 h 55"/>
              <a:gd name="T8" fmla="*/ 2147483646 w 55"/>
              <a:gd name="T9" fmla="*/ 2147483646 h 55"/>
              <a:gd name="T10" fmla="*/ 2147483646 w 55"/>
              <a:gd name="T11" fmla="*/ 2147483646 h 55"/>
              <a:gd name="T12" fmla="*/ 2147483646 w 55"/>
              <a:gd name="T13" fmla="*/ 2147483646 h 55"/>
              <a:gd name="T14" fmla="*/ 2147483646 w 55"/>
              <a:gd name="T15" fmla="*/ 0 h 55"/>
              <a:gd name="T16" fmla="*/ 2147483646 w 55"/>
              <a:gd name="T17" fmla="*/ 2147483646 h 55"/>
              <a:gd name="T18" fmla="*/ 2147483646 w 55"/>
              <a:gd name="T19" fmla="*/ 2147483646 h 55"/>
              <a:gd name="T20" fmla="*/ 0 w 55"/>
              <a:gd name="T21" fmla="*/ 2147483646 h 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5" h="55">
                <a:moveTo>
                  <a:pt x="0" y="36"/>
                </a:moveTo>
                <a:lnTo>
                  <a:pt x="8" y="50"/>
                </a:lnTo>
                <a:lnTo>
                  <a:pt x="25" y="55"/>
                </a:lnTo>
                <a:lnTo>
                  <a:pt x="42" y="52"/>
                </a:lnTo>
                <a:lnTo>
                  <a:pt x="53" y="39"/>
                </a:lnTo>
                <a:lnTo>
                  <a:pt x="55" y="22"/>
                </a:lnTo>
                <a:lnTo>
                  <a:pt x="47" y="5"/>
                </a:lnTo>
                <a:lnTo>
                  <a:pt x="30" y="0"/>
                </a:lnTo>
                <a:lnTo>
                  <a:pt x="14" y="5"/>
                </a:lnTo>
                <a:lnTo>
                  <a:pt x="3" y="16"/>
                </a:lnTo>
                <a:lnTo>
                  <a:pt x="0" y="36"/>
                </a:lnTo>
                <a:close/>
              </a:path>
            </a:pathLst>
          </a:custGeom>
          <a:solidFill>
            <a:srgbClr val="FC6AE7"/>
          </a:solidFill>
          <a:ln w="9525">
            <a:solidFill>
              <a:srgbClr val="FC6AE7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26" name="Freeform 17">
            <a:extLst>
              <a:ext uri="{FF2B5EF4-FFF2-40B4-BE49-F238E27FC236}">
                <a16:creationId xmlns:a16="http://schemas.microsoft.com/office/drawing/2014/main" id="{F9689EA4-D1C2-4E51-ABFA-D764A3C3BD2B}"/>
              </a:ext>
            </a:extLst>
          </p:cNvPr>
          <p:cNvSpPr>
            <a:spLocks/>
          </p:cNvSpPr>
          <p:nvPr/>
        </p:nvSpPr>
        <p:spPr bwMode="auto">
          <a:xfrm>
            <a:off x="5114926" y="4568826"/>
            <a:ext cx="55563" cy="68263"/>
          </a:xfrm>
          <a:custGeom>
            <a:avLst/>
            <a:gdLst>
              <a:gd name="T0" fmla="*/ 0 w 55"/>
              <a:gd name="T1" fmla="*/ 2147483646 h 55"/>
              <a:gd name="T2" fmla="*/ 2147483646 w 55"/>
              <a:gd name="T3" fmla="*/ 2147483646 h 55"/>
              <a:gd name="T4" fmla="*/ 2147483646 w 55"/>
              <a:gd name="T5" fmla="*/ 2147483646 h 55"/>
              <a:gd name="T6" fmla="*/ 2147483646 w 55"/>
              <a:gd name="T7" fmla="*/ 2147483646 h 55"/>
              <a:gd name="T8" fmla="*/ 2147483646 w 55"/>
              <a:gd name="T9" fmla="*/ 2147483646 h 55"/>
              <a:gd name="T10" fmla="*/ 2147483646 w 55"/>
              <a:gd name="T11" fmla="*/ 2147483646 h 55"/>
              <a:gd name="T12" fmla="*/ 2147483646 w 55"/>
              <a:gd name="T13" fmla="*/ 2147483646 h 55"/>
              <a:gd name="T14" fmla="*/ 2147483646 w 55"/>
              <a:gd name="T15" fmla="*/ 0 h 55"/>
              <a:gd name="T16" fmla="*/ 2147483646 w 55"/>
              <a:gd name="T17" fmla="*/ 2147483646 h 55"/>
              <a:gd name="T18" fmla="*/ 2147483646 w 55"/>
              <a:gd name="T19" fmla="*/ 2147483646 h 55"/>
              <a:gd name="T20" fmla="*/ 0 w 55"/>
              <a:gd name="T21" fmla="*/ 2147483646 h 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5" h="55">
                <a:moveTo>
                  <a:pt x="0" y="36"/>
                </a:moveTo>
                <a:lnTo>
                  <a:pt x="8" y="50"/>
                </a:lnTo>
                <a:lnTo>
                  <a:pt x="25" y="55"/>
                </a:lnTo>
                <a:lnTo>
                  <a:pt x="42" y="52"/>
                </a:lnTo>
                <a:lnTo>
                  <a:pt x="53" y="39"/>
                </a:lnTo>
                <a:lnTo>
                  <a:pt x="55" y="22"/>
                </a:lnTo>
                <a:lnTo>
                  <a:pt x="47" y="5"/>
                </a:lnTo>
                <a:lnTo>
                  <a:pt x="30" y="0"/>
                </a:lnTo>
                <a:lnTo>
                  <a:pt x="14" y="5"/>
                </a:lnTo>
                <a:lnTo>
                  <a:pt x="3" y="16"/>
                </a:lnTo>
                <a:lnTo>
                  <a:pt x="0" y="36"/>
                </a:lnTo>
                <a:close/>
              </a:path>
            </a:pathLst>
          </a:custGeom>
          <a:solidFill>
            <a:srgbClr val="FC6AE7"/>
          </a:solidFill>
          <a:ln w="9525">
            <a:solidFill>
              <a:srgbClr val="FC6AE7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27" name="Freeform 19">
            <a:extLst>
              <a:ext uri="{FF2B5EF4-FFF2-40B4-BE49-F238E27FC236}">
                <a16:creationId xmlns:a16="http://schemas.microsoft.com/office/drawing/2014/main" id="{03756053-A4AF-4EC0-93F7-96355B198F03}"/>
              </a:ext>
            </a:extLst>
          </p:cNvPr>
          <p:cNvSpPr>
            <a:spLocks/>
          </p:cNvSpPr>
          <p:nvPr/>
        </p:nvSpPr>
        <p:spPr bwMode="auto">
          <a:xfrm>
            <a:off x="2103438" y="4567239"/>
            <a:ext cx="1312862" cy="758825"/>
          </a:xfrm>
          <a:custGeom>
            <a:avLst/>
            <a:gdLst>
              <a:gd name="T0" fmla="*/ 0 w 1354"/>
              <a:gd name="T1" fmla="*/ 0 h 814"/>
              <a:gd name="T2" fmla="*/ 2147483646 w 1354"/>
              <a:gd name="T3" fmla="*/ 2147483646 h 814"/>
              <a:gd name="T4" fmla="*/ 2147483646 w 1354"/>
              <a:gd name="T5" fmla="*/ 2147483646 h 814"/>
              <a:gd name="T6" fmla="*/ 2147483646 w 1354"/>
              <a:gd name="T7" fmla="*/ 2147483646 h 814"/>
              <a:gd name="T8" fmla="*/ 2147483646 w 1354"/>
              <a:gd name="T9" fmla="*/ 2147483646 h 814"/>
              <a:gd name="T10" fmla="*/ 2147483646 w 1354"/>
              <a:gd name="T11" fmla="*/ 2147483646 h 814"/>
              <a:gd name="T12" fmla="*/ 2147483646 w 1354"/>
              <a:gd name="T13" fmla="*/ 2147483646 h 814"/>
              <a:gd name="T14" fmla="*/ 2147483646 w 1354"/>
              <a:gd name="T15" fmla="*/ 2147483646 h 814"/>
              <a:gd name="T16" fmla="*/ 2147483646 w 1354"/>
              <a:gd name="T17" fmla="*/ 2147483646 h 814"/>
              <a:gd name="T18" fmla="*/ 2147483646 w 1354"/>
              <a:gd name="T19" fmla="*/ 2147483646 h 814"/>
              <a:gd name="T20" fmla="*/ 2147483646 w 1354"/>
              <a:gd name="T21" fmla="*/ 2147483646 h 81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54" h="814">
                <a:moveTo>
                  <a:pt x="0" y="0"/>
                </a:moveTo>
                <a:cubicBezTo>
                  <a:pt x="11" y="96"/>
                  <a:pt x="10" y="204"/>
                  <a:pt x="83" y="274"/>
                </a:cubicBezTo>
                <a:cubicBezTo>
                  <a:pt x="98" y="322"/>
                  <a:pt x="81" y="286"/>
                  <a:pt x="119" y="320"/>
                </a:cubicBezTo>
                <a:cubicBezTo>
                  <a:pt x="196" y="388"/>
                  <a:pt x="265" y="450"/>
                  <a:pt x="366" y="484"/>
                </a:cubicBezTo>
                <a:cubicBezTo>
                  <a:pt x="396" y="504"/>
                  <a:pt x="424" y="510"/>
                  <a:pt x="458" y="521"/>
                </a:cubicBezTo>
                <a:cubicBezTo>
                  <a:pt x="477" y="534"/>
                  <a:pt x="500" y="551"/>
                  <a:pt x="522" y="558"/>
                </a:cubicBezTo>
                <a:cubicBezTo>
                  <a:pt x="546" y="566"/>
                  <a:pt x="595" y="576"/>
                  <a:pt x="595" y="576"/>
                </a:cubicBezTo>
                <a:cubicBezTo>
                  <a:pt x="629" y="599"/>
                  <a:pt x="667" y="606"/>
                  <a:pt x="704" y="622"/>
                </a:cubicBezTo>
                <a:cubicBezTo>
                  <a:pt x="781" y="656"/>
                  <a:pt x="860" y="684"/>
                  <a:pt x="942" y="704"/>
                </a:cubicBezTo>
                <a:cubicBezTo>
                  <a:pt x="1042" y="768"/>
                  <a:pt x="1174" y="785"/>
                  <a:pt x="1290" y="795"/>
                </a:cubicBezTo>
                <a:cubicBezTo>
                  <a:pt x="1342" y="805"/>
                  <a:pt x="1321" y="797"/>
                  <a:pt x="1354" y="814"/>
                </a:cubicBezTo>
              </a:path>
            </a:pathLst>
          </a:custGeom>
          <a:noFill/>
          <a:ln w="9525">
            <a:solidFill>
              <a:srgbClr val="FC6AE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8" name="Freeform 20">
            <a:extLst>
              <a:ext uri="{FF2B5EF4-FFF2-40B4-BE49-F238E27FC236}">
                <a16:creationId xmlns:a16="http://schemas.microsoft.com/office/drawing/2014/main" id="{3C3A6BB9-1C08-48FE-B8D9-1F550C96693F}"/>
              </a:ext>
            </a:extLst>
          </p:cNvPr>
          <p:cNvSpPr>
            <a:spLocks/>
          </p:cNvSpPr>
          <p:nvPr/>
        </p:nvSpPr>
        <p:spPr bwMode="auto">
          <a:xfrm>
            <a:off x="3719514" y="5086351"/>
            <a:ext cx="52387" cy="206375"/>
          </a:xfrm>
          <a:custGeom>
            <a:avLst/>
            <a:gdLst>
              <a:gd name="T0" fmla="*/ 0 w 51"/>
              <a:gd name="T1" fmla="*/ 0 h 302"/>
              <a:gd name="T2" fmla="*/ 0 w 51"/>
              <a:gd name="T3" fmla="*/ 2147483646 h 30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1" h="302">
                <a:moveTo>
                  <a:pt x="0" y="0"/>
                </a:moveTo>
                <a:cubicBezTo>
                  <a:pt x="9" y="291"/>
                  <a:pt x="51" y="199"/>
                  <a:pt x="0" y="302"/>
                </a:cubicBezTo>
              </a:path>
            </a:pathLst>
          </a:custGeom>
          <a:noFill/>
          <a:ln w="9525">
            <a:solidFill>
              <a:srgbClr val="FC6AE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9" name="Freeform 21">
            <a:extLst>
              <a:ext uri="{FF2B5EF4-FFF2-40B4-BE49-F238E27FC236}">
                <a16:creationId xmlns:a16="http://schemas.microsoft.com/office/drawing/2014/main" id="{36F29361-5BCB-4324-8F87-54C667525761}"/>
              </a:ext>
            </a:extLst>
          </p:cNvPr>
          <p:cNvSpPr>
            <a:spLocks/>
          </p:cNvSpPr>
          <p:nvPr/>
        </p:nvSpPr>
        <p:spPr bwMode="auto">
          <a:xfrm>
            <a:off x="4078288" y="4624389"/>
            <a:ext cx="1096962" cy="701675"/>
          </a:xfrm>
          <a:custGeom>
            <a:avLst/>
            <a:gdLst>
              <a:gd name="T0" fmla="*/ 2147483646 w 1222"/>
              <a:gd name="T1" fmla="*/ 0 h 786"/>
              <a:gd name="T2" fmla="*/ 2147483646 w 1222"/>
              <a:gd name="T3" fmla="*/ 2147483646 h 786"/>
              <a:gd name="T4" fmla="*/ 2147483646 w 1222"/>
              <a:gd name="T5" fmla="*/ 2147483646 h 786"/>
              <a:gd name="T6" fmla="*/ 2147483646 w 1222"/>
              <a:gd name="T7" fmla="*/ 2147483646 h 786"/>
              <a:gd name="T8" fmla="*/ 2147483646 w 1222"/>
              <a:gd name="T9" fmla="*/ 2147483646 h 786"/>
              <a:gd name="T10" fmla="*/ 2147483646 w 1222"/>
              <a:gd name="T11" fmla="*/ 2147483646 h 786"/>
              <a:gd name="T12" fmla="*/ 2147483646 w 1222"/>
              <a:gd name="T13" fmla="*/ 2147483646 h 786"/>
              <a:gd name="T14" fmla="*/ 2147483646 w 1222"/>
              <a:gd name="T15" fmla="*/ 2147483646 h 786"/>
              <a:gd name="T16" fmla="*/ 2147483646 w 1222"/>
              <a:gd name="T17" fmla="*/ 2147483646 h 786"/>
              <a:gd name="T18" fmla="*/ 0 w 1222"/>
              <a:gd name="T19" fmla="*/ 2147483646 h 78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22" h="786">
                <a:moveTo>
                  <a:pt x="1207" y="0"/>
                </a:moveTo>
                <a:cubicBezTo>
                  <a:pt x="1202" y="92"/>
                  <a:pt x="1222" y="273"/>
                  <a:pt x="1125" y="338"/>
                </a:cubicBezTo>
                <a:cubicBezTo>
                  <a:pt x="1063" y="427"/>
                  <a:pt x="926" y="514"/>
                  <a:pt x="823" y="548"/>
                </a:cubicBezTo>
                <a:cubicBezTo>
                  <a:pt x="810" y="552"/>
                  <a:pt x="798" y="559"/>
                  <a:pt x="786" y="566"/>
                </a:cubicBezTo>
                <a:cubicBezTo>
                  <a:pt x="776" y="572"/>
                  <a:pt x="769" y="581"/>
                  <a:pt x="759" y="585"/>
                </a:cubicBezTo>
                <a:cubicBezTo>
                  <a:pt x="735" y="594"/>
                  <a:pt x="686" y="603"/>
                  <a:pt x="686" y="603"/>
                </a:cubicBezTo>
                <a:cubicBezTo>
                  <a:pt x="640" y="633"/>
                  <a:pt x="582" y="641"/>
                  <a:pt x="530" y="658"/>
                </a:cubicBezTo>
                <a:cubicBezTo>
                  <a:pt x="429" y="691"/>
                  <a:pt x="324" y="717"/>
                  <a:pt x="220" y="740"/>
                </a:cubicBezTo>
                <a:cubicBezTo>
                  <a:pt x="168" y="751"/>
                  <a:pt x="116" y="768"/>
                  <a:pt x="64" y="777"/>
                </a:cubicBezTo>
                <a:cubicBezTo>
                  <a:pt x="43" y="781"/>
                  <a:pt x="0" y="786"/>
                  <a:pt x="0" y="786"/>
                </a:cubicBezTo>
              </a:path>
            </a:pathLst>
          </a:custGeom>
          <a:noFill/>
          <a:ln w="9525">
            <a:solidFill>
              <a:srgbClr val="FC6AE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0" name="Line 22">
            <a:extLst>
              <a:ext uri="{FF2B5EF4-FFF2-40B4-BE49-F238E27FC236}">
                <a16:creationId xmlns:a16="http://schemas.microsoft.com/office/drawing/2014/main" id="{8AB1CC37-B617-4B88-93F8-6BB61D9BD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7288" y="3967163"/>
            <a:ext cx="0" cy="825500"/>
          </a:xfrm>
          <a:prstGeom prst="line">
            <a:avLst/>
          </a:prstGeom>
          <a:noFill/>
          <a:ln w="28575">
            <a:solidFill>
              <a:srgbClr val="666699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1" name="Line 23">
            <a:extLst>
              <a:ext uri="{FF2B5EF4-FFF2-40B4-BE49-F238E27FC236}">
                <a16:creationId xmlns:a16="http://schemas.microsoft.com/office/drawing/2014/main" id="{DCCC7AB4-5C82-498D-9ECD-A250053E38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76525" y="3967164"/>
            <a:ext cx="628650" cy="269875"/>
          </a:xfrm>
          <a:prstGeom prst="line">
            <a:avLst/>
          </a:prstGeom>
          <a:noFill/>
          <a:ln w="28575">
            <a:solidFill>
              <a:srgbClr val="666699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2" name="Line 24">
            <a:extLst>
              <a:ext uri="{FF2B5EF4-FFF2-40B4-BE49-F238E27FC236}">
                <a16:creationId xmlns:a16="http://schemas.microsoft.com/office/drawing/2014/main" id="{07B27088-16FD-4178-9E5F-014D2372B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6063" y="3967163"/>
            <a:ext cx="641350" cy="355600"/>
          </a:xfrm>
          <a:prstGeom prst="line">
            <a:avLst/>
          </a:prstGeom>
          <a:noFill/>
          <a:ln w="28575">
            <a:solidFill>
              <a:srgbClr val="666699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3" name="Rectangle 25">
            <a:extLst>
              <a:ext uri="{FF2B5EF4-FFF2-40B4-BE49-F238E27FC236}">
                <a16:creationId xmlns:a16="http://schemas.microsoft.com/office/drawing/2014/main" id="{430D8691-5E36-4931-950B-04B914D5D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8939" y="2906714"/>
            <a:ext cx="452437" cy="1182687"/>
          </a:xfrm>
          <a:prstGeom prst="rect">
            <a:avLst/>
          </a:prstGeom>
          <a:solidFill>
            <a:srgbClr val="FFFFFF"/>
          </a:solidFill>
          <a:ln w="1651">
            <a:solidFill>
              <a:srgbClr val="666699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34" name="Oval 26">
            <a:extLst>
              <a:ext uri="{FF2B5EF4-FFF2-40B4-BE49-F238E27FC236}">
                <a16:creationId xmlns:a16="http://schemas.microsoft.com/office/drawing/2014/main" id="{F4199131-7BC2-4597-AED4-615AE1C91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964" y="3028950"/>
            <a:ext cx="350837" cy="177800"/>
          </a:xfrm>
          <a:prstGeom prst="ellipse">
            <a:avLst/>
          </a:prstGeom>
          <a:solidFill>
            <a:srgbClr val="FFFFFF"/>
          </a:solidFill>
          <a:ln w="1651">
            <a:solidFill>
              <a:srgbClr val="666699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35" name="Rectangle 27">
            <a:extLst>
              <a:ext uri="{FF2B5EF4-FFF2-40B4-BE49-F238E27FC236}">
                <a16:creationId xmlns:a16="http://schemas.microsoft.com/office/drawing/2014/main" id="{BDC097BF-7B01-4651-920D-DC3A2D843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964" y="3405189"/>
            <a:ext cx="350837" cy="185737"/>
          </a:xfrm>
          <a:prstGeom prst="rect">
            <a:avLst/>
          </a:prstGeom>
          <a:solidFill>
            <a:srgbClr val="FFFFFF"/>
          </a:solidFill>
          <a:ln w="1651">
            <a:solidFill>
              <a:srgbClr val="666699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36" name="Rectangle 28">
            <a:extLst>
              <a:ext uri="{FF2B5EF4-FFF2-40B4-BE49-F238E27FC236}">
                <a16:creationId xmlns:a16="http://schemas.microsoft.com/office/drawing/2014/main" id="{FAE95D71-04DD-430C-841D-23C465F6B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964" y="3776663"/>
            <a:ext cx="350837" cy="190500"/>
          </a:xfrm>
          <a:prstGeom prst="rect">
            <a:avLst/>
          </a:prstGeom>
          <a:solidFill>
            <a:srgbClr val="FFFFFF"/>
          </a:solidFill>
          <a:ln w="1651">
            <a:solidFill>
              <a:srgbClr val="666699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37" name="Rectangle 29">
            <a:extLst>
              <a:ext uri="{FF2B5EF4-FFF2-40B4-BE49-F238E27FC236}">
                <a16:creationId xmlns:a16="http://schemas.microsoft.com/office/drawing/2014/main" id="{85A859E6-C422-4C3F-8FDB-16E4166F8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75" y="3376614"/>
            <a:ext cx="9334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66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300" b="1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Registrar.exe</a:t>
            </a:r>
            <a:endParaRPr lang="en-US" altLang="en-US" b="1">
              <a:solidFill>
                <a:srgbClr val="9966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38" name="Rectangle 30">
            <a:extLst>
              <a:ext uri="{FF2B5EF4-FFF2-40B4-BE49-F238E27FC236}">
                <a16:creationId xmlns:a16="http://schemas.microsoft.com/office/drawing/2014/main" id="{02949021-F28E-4998-8A2B-19C4E66C9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3225" y="4108450"/>
            <a:ext cx="452438" cy="1182688"/>
          </a:xfrm>
          <a:prstGeom prst="rect">
            <a:avLst/>
          </a:prstGeom>
          <a:solidFill>
            <a:srgbClr val="FFFFFF"/>
          </a:solidFill>
          <a:ln w="1651">
            <a:solidFill>
              <a:srgbClr val="666699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39" name="Oval 31">
            <a:extLst>
              <a:ext uri="{FF2B5EF4-FFF2-40B4-BE49-F238E27FC236}">
                <a16:creationId xmlns:a16="http://schemas.microsoft.com/office/drawing/2014/main" id="{F3698798-8EAE-4125-AE72-454021586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0" y="4230688"/>
            <a:ext cx="350838" cy="177800"/>
          </a:xfrm>
          <a:prstGeom prst="ellipse">
            <a:avLst/>
          </a:prstGeom>
          <a:solidFill>
            <a:srgbClr val="FFFFFF"/>
          </a:solidFill>
          <a:ln w="1651">
            <a:solidFill>
              <a:srgbClr val="666699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40" name="Rectangle 32">
            <a:extLst>
              <a:ext uri="{FF2B5EF4-FFF2-40B4-BE49-F238E27FC236}">
                <a16:creationId xmlns:a16="http://schemas.microsoft.com/office/drawing/2014/main" id="{2B92CC1C-145D-41E9-AE5E-99B15F7DE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0" y="4606925"/>
            <a:ext cx="350838" cy="185738"/>
          </a:xfrm>
          <a:prstGeom prst="rect">
            <a:avLst/>
          </a:prstGeom>
          <a:solidFill>
            <a:srgbClr val="FFFFFF"/>
          </a:solidFill>
          <a:ln w="1651">
            <a:solidFill>
              <a:srgbClr val="666699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41" name="Rectangle 33">
            <a:extLst>
              <a:ext uri="{FF2B5EF4-FFF2-40B4-BE49-F238E27FC236}">
                <a16:creationId xmlns:a16="http://schemas.microsoft.com/office/drawing/2014/main" id="{3EA6DDA2-F924-4AA1-9CF4-C7F069472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0" y="4978400"/>
            <a:ext cx="350838" cy="190500"/>
          </a:xfrm>
          <a:prstGeom prst="rect">
            <a:avLst/>
          </a:prstGeom>
          <a:solidFill>
            <a:srgbClr val="FFFFFF"/>
          </a:solidFill>
          <a:ln w="1651">
            <a:solidFill>
              <a:srgbClr val="666699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42" name="Rectangle 34">
            <a:extLst>
              <a:ext uri="{FF2B5EF4-FFF2-40B4-BE49-F238E27FC236}">
                <a16:creationId xmlns:a16="http://schemas.microsoft.com/office/drawing/2014/main" id="{1D3718CB-9426-45C2-A739-79785676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638" y="4576764"/>
            <a:ext cx="7366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66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300" b="1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Course.dll</a:t>
            </a:r>
            <a:endParaRPr lang="en-US" altLang="en-US" b="1">
              <a:solidFill>
                <a:srgbClr val="9966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43" name="Line 35">
            <a:extLst>
              <a:ext uri="{FF2B5EF4-FFF2-40B4-BE49-F238E27FC236}">
                <a16:creationId xmlns:a16="http://schemas.microsoft.com/office/drawing/2014/main" id="{5CEB67CD-BFB8-4273-B6DF-0A861DEE2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4551" y="3871914"/>
            <a:ext cx="593725" cy="371475"/>
          </a:xfrm>
          <a:prstGeom prst="line">
            <a:avLst/>
          </a:prstGeom>
          <a:noFill/>
          <a:ln w="6350">
            <a:solidFill>
              <a:srgbClr val="66669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4" name="Line 36">
            <a:extLst>
              <a:ext uri="{FF2B5EF4-FFF2-40B4-BE49-F238E27FC236}">
                <a16:creationId xmlns:a16="http://schemas.microsoft.com/office/drawing/2014/main" id="{6DF0448B-68BF-4929-9C55-D83E9B3F2D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58275" y="4167189"/>
            <a:ext cx="52388" cy="142875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5" name="Line 37">
            <a:extLst>
              <a:ext uri="{FF2B5EF4-FFF2-40B4-BE49-F238E27FC236}">
                <a16:creationId xmlns:a16="http://schemas.microsoft.com/office/drawing/2014/main" id="{ABF4B7D1-C2D9-4247-828E-CFDBB754AF2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94775" y="4254501"/>
            <a:ext cx="115888" cy="55563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6" name="Rectangle 38">
            <a:extLst>
              <a:ext uri="{FF2B5EF4-FFF2-40B4-BE49-F238E27FC236}">
                <a16:creationId xmlns:a16="http://schemas.microsoft.com/office/drawing/2014/main" id="{D21FEBEC-E2AA-4169-AC63-C156F03EB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039" y="4237039"/>
            <a:ext cx="452437" cy="1182687"/>
          </a:xfrm>
          <a:prstGeom prst="rect">
            <a:avLst/>
          </a:prstGeom>
          <a:solidFill>
            <a:srgbClr val="FFFFFF"/>
          </a:solidFill>
          <a:ln w="1651">
            <a:solidFill>
              <a:srgbClr val="666699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47" name="Oval 39">
            <a:extLst>
              <a:ext uri="{FF2B5EF4-FFF2-40B4-BE49-F238E27FC236}">
                <a16:creationId xmlns:a16="http://schemas.microsoft.com/office/drawing/2014/main" id="{78BEE086-30BA-4451-94B6-1EE2C1636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064" y="4359275"/>
            <a:ext cx="350837" cy="177800"/>
          </a:xfrm>
          <a:prstGeom prst="ellipse">
            <a:avLst/>
          </a:prstGeom>
          <a:solidFill>
            <a:srgbClr val="FFFFFF"/>
          </a:solidFill>
          <a:ln w="1651">
            <a:solidFill>
              <a:srgbClr val="666699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48" name="Rectangle 40">
            <a:extLst>
              <a:ext uri="{FF2B5EF4-FFF2-40B4-BE49-F238E27FC236}">
                <a16:creationId xmlns:a16="http://schemas.microsoft.com/office/drawing/2014/main" id="{045B8B17-CBA6-4A1B-B8FD-90CA7D7D1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064" y="4735514"/>
            <a:ext cx="350837" cy="185737"/>
          </a:xfrm>
          <a:prstGeom prst="rect">
            <a:avLst/>
          </a:prstGeom>
          <a:solidFill>
            <a:srgbClr val="FFFFFF"/>
          </a:solidFill>
          <a:ln w="1651">
            <a:solidFill>
              <a:srgbClr val="666699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49" name="Rectangle 41">
            <a:extLst>
              <a:ext uri="{FF2B5EF4-FFF2-40B4-BE49-F238E27FC236}">
                <a16:creationId xmlns:a16="http://schemas.microsoft.com/office/drawing/2014/main" id="{D7C3A9E3-EB08-49F7-AB76-B9C103CFF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064" y="5106988"/>
            <a:ext cx="350837" cy="190500"/>
          </a:xfrm>
          <a:prstGeom prst="rect">
            <a:avLst/>
          </a:prstGeom>
          <a:solidFill>
            <a:srgbClr val="FFFFFF"/>
          </a:solidFill>
          <a:ln w="1651">
            <a:solidFill>
              <a:srgbClr val="666699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50" name="Rectangle 42">
            <a:extLst>
              <a:ext uri="{FF2B5EF4-FFF2-40B4-BE49-F238E27FC236}">
                <a16:creationId xmlns:a16="http://schemas.microsoft.com/office/drawing/2014/main" id="{BAD6FBD6-84E1-4B8F-A704-72B2CE559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726" y="4735514"/>
            <a:ext cx="784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66699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300" b="1">
                <a:solidFill>
                  <a:srgbClr val="99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Student.dll</a:t>
            </a:r>
            <a:endParaRPr lang="en-US" altLang="en-US" b="1">
              <a:solidFill>
                <a:srgbClr val="9966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51" name="Line 43">
            <a:extLst>
              <a:ext uri="{FF2B5EF4-FFF2-40B4-BE49-F238E27FC236}">
                <a16:creationId xmlns:a16="http://schemas.microsoft.com/office/drawing/2014/main" id="{9CC5B200-1F14-4A2F-A226-93D5919DF7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72338" y="3913189"/>
            <a:ext cx="552450" cy="446087"/>
          </a:xfrm>
          <a:prstGeom prst="line">
            <a:avLst/>
          </a:prstGeom>
          <a:noFill/>
          <a:ln w="12700">
            <a:solidFill>
              <a:srgbClr val="66669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52" name="Line 44">
            <a:extLst>
              <a:ext uri="{FF2B5EF4-FFF2-40B4-BE49-F238E27FC236}">
                <a16:creationId xmlns:a16="http://schemas.microsoft.com/office/drawing/2014/main" id="{D8A62F09-E97B-466D-BF35-219E0CE677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9476" y="4322763"/>
            <a:ext cx="112713" cy="68262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53" name="Line 45">
            <a:extLst>
              <a:ext uri="{FF2B5EF4-FFF2-40B4-BE49-F238E27FC236}">
                <a16:creationId xmlns:a16="http://schemas.microsoft.com/office/drawing/2014/main" id="{86801013-DACC-44F7-ACC6-91E968DCE3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9476" y="4243389"/>
            <a:ext cx="42863" cy="147637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54" name="Text Box 46">
            <a:extLst>
              <a:ext uri="{FF2B5EF4-FFF2-40B4-BE49-F238E27FC236}">
                <a16:creationId xmlns:a16="http://schemas.microsoft.com/office/drawing/2014/main" id="{BC03EE15-86F7-43BE-A88A-B91300E1E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4" y="2266950"/>
            <a:ext cx="37226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66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 i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and their Relationships</a:t>
            </a:r>
          </a:p>
        </p:txBody>
      </p:sp>
      <p:sp>
        <p:nvSpPr>
          <p:cNvPr id="17455" name="Text Box 47">
            <a:extLst>
              <a:ext uri="{FF2B5EF4-FFF2-40B4-BE49-F238E27FC236}">
                <a16:creationId xmlns:a16="http://schemas.microsoft.com/office/drawing/2014/main" id="{DCE1B51D-9BBD-4A10-836F-AF9A47CE7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89" y="2297113"/>
            <a:ext cx="35766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66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1" i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 of Components into Classes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8B92F628-D632-4EFD-BF77-FF7B0E7376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8889" y="1857375"/>
            <a:ext cx="7134225" cy="3773488"/>
          </a:xfrm>
        </p:spPr>
      </p:pic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9559D231-A089-4DAC-8D04-F763FEB3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026FA1-460A-4E7F-AF08-88F9AC45631C}" type="slidenum">
              <a:rPr lang="en-US" altLang="en-US" sz="1000"/>
              <a:pPr/>
              <a:t>86</a:t>
            </a:fld>
            <a:endParaRPr lang="en-US" altLang="en-US" sz="1000"/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8611FE60-757E-4AE9-9825-F2542C82B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836" y="781482"/>
            <a:ext cx="8229600" cy="4318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tx2"/>
                </a:solidFill>
              </a:rPr>
              <a:t>Component Diagram</a:t>
            </a:r>
            <a:endParaRPr lang="en-US" altLang="en-US" sz="1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BAE75433-9266-4935-BC0B-D66DD4480C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1820" y="1184782"/>
            <a:ext cx="7273635" cy="5673217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2D5711AF-42FD-4ACF-96FD-8026D697C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490A64-0E38-40F9-B6B4-037B9C80A5D2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87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2291" name="Rectangle 3">
            <a:extLst>
              <a:ext uri="{FF2B5EF4-FFF2-40B4-BE49-F238E27FC236}">
                <a16:creationId xmlns:a16="http://schemas.microsoft.com/office/drawing/2014/main" id="{7141A4AD-CE16-43F3-AAEE-7755DA93FB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3165" y="720342"/>
            <a:ext cx="8229600" cy="431800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Component Diagram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88FE292-3252-41FB-8BFD-99FD310143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204214"/>
            <a:ext cx="9144000" cy="5584825"/>
          </a:xfrm>
        </p:spPr>
      </p:pic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6949E2DE-B349-442F-91A1-07B31326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5CEB62-3B14-43BC-9A38-CE1FCAE4B182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88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EF14EE61-AA53-4C53-8A67-9E00B00B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255" y="665018"/>
            <a:ext cx="8229600" cy="4318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Diagram – another example</a:t>
            </a:r>
            <a:br>
              <a:rPr lang="en-US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69" name="Rectangle 33">
            <a:extLst>
              <a:ext uri="{FF2B5EF4-FFF2-40B4-BE49-F238E27FC236}">
                <a16:creationId xmlns:a16="http://schemas.microsoft.com/office/drawing/2014/main" id="{F0EC826A-EEDD-478C-9EDE-4AE0218D28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03400" y="2155826"/>
            <a:ext cx="9359900" cy="1458913"/>
          </a:xfrm>
        </p:spPr>
        <p:txBody>
          <a:bodyPr>
            <a:normAutofit fontScale="62500" lnSpcReduction="20000"/>
          </a:bodyPr>
          <a:lstStyle/>
          <a:p>
            <a:pPr marL="365760" indent="-256032"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q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An interface is a collection of 1..* methods, and 0..* attributes</a:t>
            </a:r>
          </a:p>
          <a:p>
            <a:pPr marL="365760" indent="-256032"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q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Interfaces can consist of synchronous and / or asynchronous operations</a:t>
            </a:r>
          </a:p>
          <a:p>
            <a:pPr marL="365760" indent="-256032">
              <a:spcAft>
                <a:spcPts val="0"/>
              </a:spcAft>
              <a:buClr>
                <a:srgbClr val="6600FF"/>
              </a:buClr>
              <a:buSzPct val="55000"/>
              <a:buFont typeface="Wingdings" pitchFamily="2" charset="2"/>
              <a:buChar char="q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1800" b="1" i="1" dirty="0">
                <a:solidFill>
                  <a:srgbClr val="FC6AE7"/>
                </a:solidFill>
                <a:latin typeface="Times New Roman" pitchFamily="18" charset="0"/>
                <a:cs typeface="Times New Roman" pitchFamily="18" charset="0"/>
              </a:rPr>
              <a:t>port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8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square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 is an interaction point between the component and its environment. </a:t>
            </a:r>
          </a:p>
          <a:p>
            <a:pPr marL="365760" indent="-256032">
              <a:spcAft>
                <a:spcPts val="0"/>
              </a:spcAft>
              <a:buClr>
                <a:srgbClr val="6600FF"/>
              </a:buClr>
              <a:buSzPct val="55000"/>
              <a:buFont typeface="Wingdings" pitchFamily="2" charset="2"/>
              <a:buChar char="q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Can be named; Can support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uni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-directional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(either provide or require)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or bi-directional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(both provide and require)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communication; Can support multiple interfaces. </a:t>
            </a:r>
          </a:p>
          <a:p>
            <a:pPr marL="365760" indent="-256032">
              <a:spcAft>
                <a:spcPts val="0"/>
              </a:spcAft>
              <a:buClr>
                <a:srgbClr val="6600FF"/>
              </a:buClr>
              <a:buSzPct val="55000"/>
              <a:buFont typeface="Wingdings" pitchFamily="2" charset="2"/>
              <a:buChar char="q"/>
              <a:defRPr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possibly concurrent interactions</a:t>
            </a:r>
          </a:p>
          <a:p>
            <a:pPr marL="365760" indent="-256032">
              <a:spcAft>
                <a:spcPts val="0"/>
              </a:spcAft>
              <a:buClr>
                <a:srgbClr val="6600FF"/>
              </a:buClr>
              <a:buSzPct val="55000"/>
              <a:buFont typeface="Wingdings" pitchFamily="2" charset="2"/>
              <a:buChar char="q"/>
              <a:defRPr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fully isolate an object’s internals from its environment</a:t>
            </a:r>
          </a:p>
          <a:p>
            <a:pPr marL="621792" lvl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buFont typeface="Verdana"/>
              <a:buChar char="◦"/>
              <a:defRPr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32E3F629-B8E1-424C-997E-3C37A1A9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449EFA-5468-4420-A790-F458CF9D4A59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89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4339" name="Rectangle 3">
            <a:extLst>
              <a:ext uri="{FF2B5EF4-FFF2-40B4-BE49-F238E27FC236}">
                <a16:creationId xmlns:a16="http://schemas.microsoft.com/office/drawing/2014/main" id="{C2FCE0A1-07AC-467B-ACE2-5D3E9E55AC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3437" y="642939"/>
            <a:ext cx="6035677" cy="3984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Component Diagram</a:t>
            </a:r>
          </a:p>
        </p:txBody>
      </p:sp>
      <p:sp>
        <p:nvSpPr>
          <p:cNvPr id="22533" name="Rectangle 2">
            <a:extLst>
              <a:ext uri="{FF2B5EF4-FFF2-40B4-BE49-F238E27FC236}">
                <a16:creationId xmlns:a16="http://schemas.microsoft.com/office/drawing/2014/main" id="{D6275B3D-5415-4163-A026-86307E4C2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900" y="5092700"/>
            <a:ext cx="1968500" cy="1384300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4" name="Text Box 4">
            <a:extLst>
              <a:ext uri="{FF2B5EF4-FFF2-40B4-BE49-F238E27FC236}">
                <a16:creationId xmlns:a16="http://schemas.microsoft.com/office/drawing/2014/main" id="{1F08003E-8909-4E1A-80EF-C14A4F4FC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5" y="646113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9966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5" name="AutoShape 6">
            <a:extLst>
              <a:ext uri="{FF2B5EF4-FFF2-40B4-BE49-F238E27FC236}">
                <a16:creationId xmlns:a16="http://schemas.microsoft.com/office/drawing/2014/main" id="{475A178D-A267-4E2E-A074-C6FFC0C8B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0588" y="850900"/>
            <a:ext cx="1243012" cy="1220788"/>
          </a:xfrm>
          <a:prstGeom prst="roundRect">
            <a:avLst>
              <a:gd name="adj" fmla="val 16667"/>
            </a:avLst>
          </a:prstGeom>
          <a:solidFill>
            <a:srgbClr val="000099"/>
          </a:solidFill>
          <a:ln w="12700">
            <a:solidFill>
              <a:srgbClr val="0000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Ctr="1"/>
          <a:lstStyle>
            <a:lvl1pPr defTabSz="7620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GB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altLang="en-US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GB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6" name="Oval 7">
            <a:extLst>
              <a:ext uri="{FF2B5EF4-FFF2-40B4-BE49-F238E27FC236}">
                <a16:creationId xmlns:a16="http://schemas.microsoft.com/office/drawing/2014/main" id="{B0534AE3-1DE9-4715-B7BD-70D81AA5C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289" y="1220789"/>
            <a:ext cx="206375" cy="204787"/>
          </a:xfrm>
          <a:prstGeom prst="ellipse">
            <a:avLst/>
          </a:prstGeom>
          <a:solidFill>
            <a:srgbClr val="000099"/>
          </a:solidFill>
          <a:ln w="38100">
            <a:solidFill>
              <a:srgbClr val="0000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7" name="Line 8">
            <a:extLst>
              <a:ext uri="{FF2B5EF4-FFF2-40B4-BE49-F238E27FC236}">
                <a16:creationId xmlns:a16="http://schemas.microsoft.com/office/drawing/2014/main" id="{6F069683-4C05-46D2-9F63-8F745E1CC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6125" y="1323975"/>
            <a:ext cx="165100" cy="0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38" name="Oval 9">
            <a:extLst>
              <a:ext uri="{FF2B5EF4-FFF2-40B4-BE49-F238E27FC236}">
                <a16:creationId xmlns:a16="http://schemas.microsoft.com/office/drawing/2014/main" id="{958BD894-4691-470E-8DDC-D6B3D0760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1789" y="1604964"/>
            <a:ext cx="206375" cy="204787"/>
          </a:xfrm>
          <a:prstGeom prst="ellipse">
            <a:avLst/>
          </a:prstGeom>
          <a:solidFill>
            <a:srgbClr val="000099"/>
          </a:solidFill>
          <a:ln w="38100">
            <a:solidFill>
              <a:srgbClr val="0000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9" name="Line 10">
            <a:extLst>
              <a:ext uri="{FF2B5EF4-FFF2-40B4-BE49-F238E27FC236}">
                <a16:creationId xmlns:a16="http://schemas.microsoft.com/office/drawing/2014/main" id="{597B44F5-6A52-4CD4-8294-33A8F696861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8826" y="1698625"/>
            <a:ext cx="123825" cy="0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40" name="Line 11">
            <a:extLst>
              <a:ext uri="{FF2B5EF4-FFF2-40B4-BE49-F238E27FC236}">
                <a16:creationId xmlns:a16="http://schemas.microsoft.com/office/drawing/2014/main" id="{28C440E1-361C-4ADF-A3ED-764BC3C0C9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31375" y="1320801"/>
            <a:ext cx="190500" cy="3175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41" name="AutoShape 12">
            <a:extLst>
              <a:ext uri="{FF2B5EF4-FFF2-40B4-BE49-F238E27FC236}">
                <a16:creationId xmlns:a16="http://schemas.microsoft.com/office/drawing/2014/main" id="{76648194-1504-48C2-BE94-FAD1BAD9330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081419" y="1148557"/>
            <a:ext cx="306388" cy="3206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399"/>
                  <a:pt x="16199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5400" y="10800"/>
                </a:lnTo>
                <a:close/>
              </a:path>
            </a:pathLst>
          </a:custGeom>
          <a:solidFill>
            <a:srgbClr val="000099"/>
          </a:solidFill>
          <a:ln w="3810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42" name="Line 13">
            <a:extLst>
              <a:ext uri="{FF2B5EF4-FFF2-40B4-BE49-F238E27FC236}">
                <a16:creationId xmlns:a16="http://schemas.microsoft.com/office/drawing/2014/main" id="{459EF798-BFAA-4AD1-9A82-D164B5934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0901" y="1701800"/>
            <a:ext cx="168275" cy="0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43" name="AutoShape 14">
            <a:extLst>
              <a:ext uri="{FF2B5EF4-FFF2-40B4-BE49-F238E27FC236}">
                <a16:creationId xmlns:a16="http://schemas.microsoft.com/office/drawing/2014/main" id="{D79B5929-32AC-4159-B9E8-0BA7DBC7BF4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921083" y="1537495"/>
            <a:ext cx="306387" cy="3206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399"/>
                  <a:pt x="16199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5400" y="10800"/>
                </a:lnTo>
                <a:close/>
              </a:path>
            </a:pathLst>
          </a:custGeom>
          <a:solidFill>
            <a:srgbClr val="000099"/>
          </a:solidFill>
          <a:ln w="3810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44" name="Line 15">
            <a:extLst>
              <a:ext uri="{FF2B5EF4-FFF2-40B4-BE49-F238E27FC236}">
                <a16:creationId xmlns:a16="http://schemas.microsoft.com/office/drawing/2014/main" id="{262B2C72-E8FC-4142-9502-5B9835EA0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2950" y="1323975"/>
            <a:ext cx="165100" cy="0"/>
          </a:xfrm>
          <a:prstGeom prst="line">
            <a:avLst/>
          </a:prstGeom>
          <a:noFill/>
          <a:ln w="57150">
            <a:solidFill>
              <a:srgbClr val="CCE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45" name="Line 16">
            <a:extLst>
              <a:ext uri="{FF2B5EF4-FFF2-40B4-BE49-F238E27FC236}">
                <a16:creationId xmlns:a16="http://schemas.microsoft.com/office/drawing/2014/main" id="{49B970F2-6C6D-404B-BF15-16C888CA351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0901" y="1700213"/>
            <a:ext cx="168275" cy="0"/>
          </a:xfrm>
          <a:prstGeom prst="line">
            <a:avLst/>
          </a:prstGeom>
          <a:noFill/>
          <a:ln w="57150">
            <a:solidFill>
              <a:srgbClr val="CCE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46" name="AutoShape 17">
            <a:extLst>
              <a:ext uri="{FF2B5EF4-FFF2-40B4-BE49-F238E27FC236}">
                <a16:creationId xmlns:a16="http://schemas.microsoft.com/office/drawing/2014/main" id="{A0AA0347-50F7-4E76-A7AA-D78B1956F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14" y="850901"/>
            <a:ext cx="1246187" cy="1222375"/>
          </a:xfrm>
          <a:prstGeom prst="roundRect">
            <a:avLst>
              <a:gd name="adj" fmla="val 16667"/>
            </a:avLst>
          </a:prstGeom>
          <a:solidFill>
            <a:srgbClr val="CC99FF"/>
          </a:solidFill>
          <a:ln w="12700">
            <a:solidFill>
              <a:srgbClr val="0000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Ctr="1"/>
          <a:lstStyle>
            <a:lvl1pPr defTabSz="7620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GB" alt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GB" altLang="en-US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47" name="Oval 18">
            <a:extLst>
              <a:ext uri="{FF2B5EF4-FFF2-40B4-BE49-F238E27FC236}">
                <a16:creationId xmlns:a16="http://schemas.microsoft.com/office/drawing/2014/main" id="{793FFC8C-511B-4C1D-95DC-2E190FF62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114" y="1220789"/>
            <a:ext cx="206375" cy="204787"/>
          </a:xfrm>
          <a:prstGeom prst="ellipse">
            <a:avLst/>
          </a:prstGeom>
          <a:solidFill>
            <a:srgbClr val="000099"/>
          </a:solidFill>
          <a:ln w="38100">
            <a:solidFill>
              <a:srgbClr val="CCE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48" name="Line 19">
            <a:extLst>
              <a:ext uri="{FF2B5EF4-FFF2-40B4-BE49-F238E27FC236}">
                <a16:creationId xmlns:a16="http://schemas.microsoft.com/office/drawing/2014/main" id="{CEB35E42-408B-4E63-BB3F-C8E87AAD2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2164" y="1319213"/>
            <a:ext cx="90487" cy="0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grpSp>
        <p:nvGrpSpPr>
          <p:cNvPr id="22549" name="Group 20">
            <a:extLst>
              <a:ext uri="{FF2B5EF4-FFF2-40B4-BE49-F238E27FC236}">
                <a16:creationId xmlns:a16="http://schemas.microsoft.com/office/drawing/2014/main" id="{CDBE638B-59AD-459E-97C9-6CEB038D04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77414" y="1209675"/>
            <a:ext cx="352425" cy="204788"/>
            <a:chOff x="3522" y="2449"/>
            <a:chExt cx="222" cy="129"/>
          </a:xfrm>
        </p:grpSpPr>
        <p:sp>
          <p:nvSpPr>
            <p:cNvPr id="22591" name="Oval 21">
              <a:extLst>
                <a:ext uri="{FF2B5EF4-FFF2-40B4-BE49-F238E27FC236}">
                  <a16:creationId xmlns:a16="http://schemas.microsoft.com/office/drawing/2014/main" id="{35C2F413-64A7-4B04-ABFE-760DD74BB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" y="2449"/>
              <a:ext cx="131" cy="129"/>
            </a:xfrm>
            <a:prstGeom prst="ellipse">
              <a:avLst/>
            </a:prstGeom>
            <a:solidFill>
              <a:srgbClr val="000099"/>
            </a:solidFill>
            <a:ln w="38100">
              <a:solidFill>
                <a:srgbClr val="CCE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0" rIns="92075" bIns="0" anchor="ctr"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92" name="Line 22">
              <a:extLst>
                <a:ext uri="{FF2B5EF4-FFF2-40B4-BE49-F238E27FC236}">
                  <a16:creationId xmlns:a16="http://schemas.microsoft.com/office/drawing/2014/main" id="{FA641EA4-9384-4FD2-903D-7A4597400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4" y="2514"/>
              <a:ext cx="79" cy="0"/>
            </a:xfrm>
            <a:prstGeom prst="line">
              <a:avLst/>
            </a:prstGeom>
            <a:noFill/>
            <a:ln w="57150">
              <a:solidFill>
                <a:srgbClr val="CCE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0" rIns="92075" bIns="0" anchor="ctr"/>
            <a:lstStyle/>
            <a:p>
              <a:endParaRPr lang="en-US"/>
            </a:p>
          </p:txBody>
        </p:sp>
        <p:sp>
          <p:nvSpPr>
            <p:cNvPr id="22593" name="Line 23">
              <a:extLst>
                <a:ext uri="{FF2B5EF4-FFF2-40B4-BE49-F238E27FC236}">
                  <a16:creationId xmlns:a16="http://schemas.microsoft.com/office/drawing/2014/main" id="{F7A31570-5783-4D0F-9F6A-8DFBCD907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0" y="2512"/>
              <a:ext cx="54" cy="0"/>
            </a:xfrm>
            <a:prstGeom prst="line">
              <a:avLst/>
            </a:prstGeom>
            <a:noFill/>
            <a:ln w="571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0" rIns="92075" bIns="0" anchor="ctr"/>
            <a:lstStyle/>
            <a:p>
              <a:endParaRPr lang="en-US"/>
            </a:p>
          </p:txBody>
        </p:sp>
      </p:grpSp>
      <p:grpSp>
        <p:nvGrpSpPr>
          <p:cNvPr id="22550" name="Group 24">
            <a:extLst>
              <a:ext uri="{FF2B5EF4-FFF2-40B4-BE49-F238E27FC236}">
                <a16:creationId xmlns:a16="http://schemas.microsoft.com/office/drawing/2014/main" id="{46D33A8A-481E-4536-8C50-E6DBE938ABD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54975" y="1552575"/>
            <a:ext cx="515938" cy="306388"/>
            <a:chOff x="4517" y="2180"/>
            <a:chExt cx="325" cy="193"/>
          </a:xfrm>
        </p:grpSpPr>
        <p:sp>
          <p:nvSpPr>
            <p:cNvPr id="22588" name="Line 25">
              <a:extLst>
                <a:ext uri="{FF2B5EF4-FFF2-40B4-BE49-F238E27FC236}">
                  <a16:creationId xmlns:a16="http://schemas.microsoft.com/office/drawing/2014/main" id="{086E14BC-B555-4988-89D9-477397E0C9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7" y="2275"/>
              <a:ext cx="121" cy="3"/>
            </a:xfrm>
            <a:prstGeom prst="line">
              <a:avLst/>
            </a:prstGeom>
            <a:noFill/>
            <a:ln w="57150">
              <a:solidFill>
                <a:srgbClr val="CCE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0" rIns="92075" bIns="0" anchor="ctr"/>
            <a:lstStyle/>
            <a:p>
              <a:endParaRPr lang="en-US"/>
            </a:p>
          </p:txBody>
        </p:sp>
        <p:sp>
          <p:nvSpPr>
            <p:cNvPr id="22589" name="AutoShape 26">
              <a:extLst>
                <a:ext uri="{FF2B5EF4-FFF2-40B4-BE49-F238E27FC236}">
                  <a16:creationId xmlns:a16="http://schemas.microsoft.com/office/drawing/2014/main" id="{264CF9B7-3750-47F1-87D3-8198F0366F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644" y="2176"/>
              <a:ext cx="193" cy="20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69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lnTo>
                    <a:pt x="5400" y="10800"/>
                  </a:lnTo>
                  <a:close/>
                </a:path>
              </a:pathLst>
            </a:custGeom>
            <a:solidFill>
              <a:srgbClr val="000099"/>
            </a:solidFill>
            <a:ln w="38100">
              <a:solidFill>
                <a:srgbClr val="CCE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0" rIns="92075" bIns="0" anchor="ctr"/>
            <a:lstStyle/>
            <a:p>
              <a:endParaRPr lang="en-US"/>
            </a:p>
          </p:txBody>
        </p:sp>
        <p:sp>
          <p:nvSpPr>
            <p:cNvPr id="22590" name="Line 27">
              <a:extLst>
                <a:ext uri="{FF2B5EF4-FFF2-40B4-BE49-F238E27FC236}">
                  <a16:creationId xmlns:a16="http://schemas.microsoft.com/office/drawing/2014/main" id="{0F00A677-0BED-472D-9859-C8ED1669BB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6" y="2274"/>
              <a:ext cx="56" cy="0"/>
            </a:xfrm>
            <a:prstGeom prst="line">
              <a:avLst/>
            </a:prstGeom>
            <a:noFill/>
            <a:ln w="571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0" rIns="92075" bIns="0" anchor="ctr"/>
            <a:lstStyle/>
            <a:p>
              <a:endParaRPr lang="en-US"/>
            </a:p>
          </p:txBody>
        </p:sp>
      </p:grpSp>
      <p:sp>
        <p:nvSpPr>
          <p:cNvPr id="22551" name="Line 28">
            <a:extLst>
              <a:ext uri="{FF2B5EF4-FFF2-40B4-BE49-F238E27FC236}">
                <a16:creationId xmlns:a16="http://schemas.microsoft.com/office/drawing/2014/main" id="{4C96FA98-9EA2-4956-83F3-19D606C70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5188" y="1697038"/>
            <a:ext cx="88900" cy="0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grpSp>
        <p:nvGrpSpPr>
          <p:cNvPr id="654365" name="Group 29">
            <a:extLst>
              <a:ext uri="{FF2B5EF4-FFF2-40B4-BE49-F238E27FC236}">
                <a16:creationId xmlns:a16="http://schemas.microsoft.com/office/drawing/2014/main" id="{0B19FE47-F3F1-4987-9CC7-CA2F39C8AB88}"/>
              </a:ext>
            </a:extLst>
          </p:cNvPr>
          <p:cNvGrpSpPr>
            <a:grpSpLocks/>
          </p:cNvGrpSpPr>
          <p:nvPr/>
        </p:nvGrpSpPr>
        <p:grpSpPr bwMode="auto">
          <a:xfrm>
            <a:off x="1526382" y="870745"/>
            <a:ext cx="6264275" cy="1057275"/>
            <a:chOff x="-68" y="1616"/>
            <a:chExt cx="3946" cy="666"/>
          </a:xfrm>
        </p:grpSpPr>
        <p:sp>
          <p:nvSpPr>
            <p:cNvPr id="22585" name="Rectangle 30">
              <a:extLst>
                <a:ext uri="{FF2B5EF4-FFF2-40B4-BE49-F238E27FC236}">
                  <a16:creationId xmlns:a16="http://schemas.microsoft.com/office/drawing/2014/main" id="{C2A34CA1-F9BC-482C-8178-BF5623551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8" y="1616"/>
              <a:ext cx="3583" cy="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571500" indent="-3429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GB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Explicit description of </a:t>
              </a:r>
              <a:r>
                <a:rPr lang="en-GB" altLang="en-US" sz="2000" b="1" i="1">
                  <a:solidFill>
                    <a:srgbClr val="FC6AE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interfaces</a:t>
              </a:r>
              <a:r>
                <a:rPr lang="en-GB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eaLnBrk="1" hangingPunct="1">
                <a:spcBef>
                  <a:spcPct val="20000"/>
                </a:spcBef>
                <a:buClr>
                  <a:srgbClr val="00CC66"/>
                </a:buClr>
                <a:buSzPct val="50000"/>
                <a:buFont typeface="Wingdings" panose="05000000000000000000" pitchFamily="2" charset="2"/>
                <a:buChar char="q"/>
              </a:pPr>
              <a:r>
                <a:rPr lang="en-GB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provided services to other components</a:t>
              </a:r>
            </a:p>
            <a:p>
              <a:pPr eaLnBrk="1" hangingPunct="1">
                <a:spcBef>
                  <a:spcPct val="20000"/>
                </a:spcBef>
                <a:buClr>
                  <a:srgbClr val="00CC66"/>
                </a:buClr>
                <a:buSzPct val="50000"/>
                <a:buFont typeface="Wingdings" panose="05000000000000000000" pitchFamily="2" charset="2"/>
                <a:buChar char="q"/>
              </a:pPr>
              <a:r>
                <a:rPr lang="en-GB" altLang="en-US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requested services from other components</a:t>
              </a:r>
            </a:p>
          </p:txBody>
        </p:sp>
        <p:sp>
          <p:nvSpPr>
            <p:cNvPr id="22586" name="Line 31">
              <a:extLst>
                <a:ext uri="{FF2B5EF4-FFF2-40B4-BE49-F238E27FC236}">
                  <a16:creationId xmlns:a16="http://schemas.microsoft.com/office/drawing/2014/main" id="{05276299-4682-4A4E-B9EE-6CE1D6CAF2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1948"/>
              <a:ext cx="590" cy="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587" name="Line 32">
              <a:extLst>
                <a:ext uri="{FF2B5EF4-FFF2-40B4-BE49-F238E27FC236}">
                  <a16:creationId xmlns:a16="http://schemas.microsoft.com/office/drawing/2014/main" id="{9166A7BC-86F0-429A-A688-CB204EA59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0" y="2205"/>
              <a:ext cx="408" cy="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2553" name="Text Box 34">
            <a:extLst>
              <a:ext uri="{FF2B5EF4-FFF2-40B4-BE49-F238E27FC236}">
                <a16:creationId xmlns:a16="http://schemas.microsoft.com/office/drawing/2014/main" id="{E9A6DBA8-DFC4-4064-BEBF-90C77148C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915989"/>
            <a:ext cx="7429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lollipop</a:t>
            </a:r>
          </a:p>
        </p:txBody>
      </p:sp>
      <p:sp>
        <p:nvSpPr>
          <p:cNvPr id="22554" name="Text Box 35">
            <a:extLst>
              <a:ext uri="{FF2B5EF4-FFF2-40B4-BE49-F238E27FC236}">
                <a16:creationId xmlns:a16="http://schemas.microsoft.com/office/drawing/2014/main" id="{B7B72E22-4C8A-4193-B903-A72DF0F63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114" y="1851026"/>
            <a:ext cx="6445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socket</a:t>
            </a:r>
          </a:p>
        </p:txBody>
      </p:sp>
      <p:sp>
        <p:nvSpPr>
          <p:cNvPr id="22555" name="Rectangle 36">
            <a:extLst>
              <a:ext uri="{FF2B5EF4-FFF2-40B4-BE49-F238E27FC236}">
                <a16:creationId xmlns:a16="http://schemas.microsoft.com/office/drawing/2014/main" id="{276450F5-F2BD-42E9-B2F7-BEFA2A2BB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67325"/>
            <a:ext cx="366712" cy="596900"/>
          </a:xfrm>
          <a:prstGeom prst="rect">
            <a:avLst/>
          </a:prstGeom>
          <a:solidFill>
            <a:schemeClr val="bg1"/>
          </a:solidFill>
          <a:ln w="9525">
            <a:solidFill>
              <a:srgbClr val="66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56" name="Rectangle 37">
            <a:extLst>
              <a:ext uri="{FF2B5EF4-FFF2-40B4-BE49-F238E27FC236}">
                <a16:creationId xmlns:a16="http://schemas.microsoft.com/office/drawing/2014/main" id="{8F8755CF-090F-49D3-97A5-12F606E24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588" y="5481639"/>
            <a:ext cx="203200" cy="84137"/>
          </a:xfrm>
          <a:prstGeom prst="rect">
            <a:avLst/>
          </a:prstGeom>
          <a:solidFill>
            <a:schemeClr val="bg1"/>
          </a:solidFill>
          <a:ln w="9525">
            <a:solidFill>
              <a:srgbClr val="66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57" name="Rectangle 38">
            <a:extLst>
              <a:ext uri="{FF2B5EF4-FFF2-40B4-BE49-F238E27FC236}">
                <a16:creationId xmlns:a16="http://schemas.microsoft.com/office/drawing/2014/main" id="{12672551-0ECC-4491-A4CE-61E39E65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588" y="5356225"/>
            <a:ext cx="203200" cy="84138"/>
          </a:xfrm>
          <a:prstGeom prst="rect">
            <a:avLst/>
          </a:prstGeom>
          <a:solidFill>
            <a:schemeClr val="bg1"/>
          </a:solidFill>
          <a:ln w="9525">
            <a:solidFill>
              <a:srgbClr val="66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58" name="Text Box 39">
            <a:extLst>
              <a:ext uri="{FF2B5EF4-FFF2-40B4-BE49-F238E27FC236}">
                <a16:creationId xmlns:a16="http://schemas.microsoft.com/office/drawing/2014/main" id="{4F610CF3-2AD6-4907-B696-FB3995EA3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5" y="5297489"/>
            <a:ext cx="89058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</a:p>
        </p:txBody>
      </p:sp>
      <p:sp>
        <p:nvSpPr>
          <p:cNvPr id="22559" name="Rectangle 40">
            <a:extLst>
              <a:ext uri="{FF2B5EF4-FFF2-40B4-BE49-F238E27FC236}">
                <a16:creationId xmlns:a16="http://schemas.microsoft.com/office/drawing/2014/main" id="{E2C97DF2-178D-4B27-B9E0-C6D0D8383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9" y="5864226"/>
            <a:ext cx="187325" cy="1555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60" name="Rectangle 41">
            <a:extLst>
              <a:ext uri="{FF2B5EF4-FFF2-40B4-BE49-F238E27FC236}">
                <a16:creationId xmlns:a16="http://schemas.microsoft.com/office/drawing/2014/main" id="{A6189D3E-20B3-455E-B558-55A327292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4739" y="5187951"/>
            <a:ext cx="187325" cy="1555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61" name="Rectangle 42">
            <a:extLst>
              <a:ext uri="{FF2B5EF4-FFF2-40B4-BE49-F238E27FC236}">
                <a16:creationId xmlns:a16="http://schemas.microsoft.com/office/drawing/2014/main" id="{52B1A249-4C53-4E38-9B16-4516EE87F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6" y="6249989"/>
            <a:ext cx="187325" cy="1555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62" name="Oval 43">
            <a:extLst>
              <a:ext uri="{FF2B5EF4-FFF2-40B4-BE49-F238E27FC236}">
                <a16:creationId xmlns:a16="http://schemas.microsoft.com/office/drawing/2014/main" id="{6F1658FF-D701-4ADF-AA40-94F41AD4E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439" y="5565775"/>
            <a:ext cx="206375" cy="204788"/>
          </a:xfrm>
          <a:prstGeom prst="ellipse">
            <a:avLst/>
          </a:prstGeom>
          <a:solidFill>
            <a:srgbClr val="000099"/>
          </a:solidFill>
          <a:ln w="38100">
            <a:solidFill>
              <a:srgbClr val="0000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63" name="Oval 44">
            <a:extLst>
              <a:ext uri="{FF2B5EF4-FFF2-40B4-BE49-F238E27FC236}">
                <a16:creationId xmlns:a16="http://schemas.microsoft.com/office/drawing/2014/main" id="{5A485EAC-7BCA-445D-BB24-36FB0DE06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439" y="6146800"/>
            <a:ext cx="206375" cy="204788"/>
          </a:xfrm>
          <a:prstGeom prst="ellipse">
            <a:avLst/>
          </a:prstGeom>
          <a:solidFill>
            <a:srgbClr val="000099"/>
          </a:solidFill>
          <a:ln w="38100">
            <a:solidFill>
              <a:srgbClr val="0000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64" name="Line 45">
            <a:extLst>
              <a:ext uri="{FF2B5EF4-FFF2-40B4-BE49-F238E27FC236}">
                <a16:creationId xmlns:a16="http://schemas.microsoft.com/office/drawing/2014/main" id="{1366DDD9-0034-4E88-940C-314AE11284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2814" y="5665789"/>
            <a:ext cx="733425" cy="198437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65" name="Line 46">
            <a:extLst>
              <a:ext uri="{FF2B5EF4-FFF2-40B4-BE49-F238E27FC236}">
                <a16:creationId xmlns:a16="http://schemas.microsoft.com/office/drawing/2014/main" id="{0B6DBA81-8F7E-4846-B0D6-FC86F877A3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52814" y="6019800"/>
            <a:ext cx="733425" cy="230188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66" name="Line 47">
            <a:extLst>
              <a:ext uri="{FF2B5EF4-FFF2-40B4-BE49-F238E27FC236}">
                <a16:creationId xmlns:a16="http://schemas.microsoft.com/office/drawing/2014/main" id="{5EFB8F5C-0FA1-4377-BA80-D15FF6CAB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1" y="6405564"/>
            <a:ext cx="733425" cy="198437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67" name="Line 48">
            <a:extLst>
              <a:ext uri="{FF2B5EF4-FFF2-40B4-BE49-F238E27FC236}">
                <a16:creationId xmlns:a16="http://schemas.microsoft.com/office/drawing/2014/main" id="{86908736-AEB2-4BA3-A759-94F322A5CC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2064" y="5345114"/>
            <a:ext cx="733425" cy="198437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68" name="Line 49">
            <a:extLst>
              <a:ext uri="{FF2B5EF4-FFF2-40B4-BE49-F238E27FC236}">
                <a16:creationId xmlns:a16="http://schemas.microsoft.com/office/drawing/2014/main" id="{0FE0C5E6-A2D9-4730-9BBC-9B77923BEF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2064" y="4946650"/>
            <a:ext cx="733425" cy="241300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69" name="Line 50">
            <a:extLst>
              <a:ext uri="{FF2B5EF4-FFF2-40B4-BE49-F238E27FC236}">
                <a16:creationId xmlns:a16="http://schemas.microsoft.com/office/drawing/2014/main" id="{B0DA6F2B-502B-41F9-B268-222E26602C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30951" y="6019800"/>
            <a:ext cx="733425" cy="230188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70" name="AutoShape 51">
            <a:extLst>
              <a:ext uri="{FF2B5EF4-FFF2-40B4-BE49-F238E27FC236}">
                <a16:creationId xmlns:a16="http://schemas.microsoft.com/office/drawing/2014/main" id="{551CDB08-28DA-4D71-87E5-D462C02E26F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071520" y="4785520"/>
            <a:ext cx="306387" cy="3206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399"/>
                  <a:pt x="16199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5400" y="10800"/>
                </a:lnTo>
                <a:close/>
              </a:path>
            </a:pathLst>
          </a:custGeom>
          <a:solidFill>
            <a:srgbClr val="000099"/>
          </a:solidFill>
          <a:ln w="3810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71" name="AutoShape 52">
            <a:extLst>
              <a:ext uri="{FF2B5EF4-FFF2-40B4-BE49-F238E27FC236}">
                <a16:creationId xmlns:a16="http://schemas.microsoft.com/office/drawing/2014/main" id="{B4CBE527-EAA8-4200-AB42-BF2258ED280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082633" y="5382420"/>
            <a:ext cx="306387" cy="3206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399"/>
                  <a:pt x="16199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5400" y="10800"/>
                </a:lnTo>
                <a:close/>
              </a:path>
            </a:pathLst>
          </a:custGeom>
          <a:solidFill>
            <a:srgbClr val="000099"/>
          </a:solidFill>
          <a:ln w="3810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72" name="AutoShape 53">
            <a:extLst>
              <a:ext uri="{FF2B5EF4-FFF2-40B4-BE49-F238E27FC236}">
                <a16:creationId xmlns:a16="http://schemas.microsoft.com/office/drawing/2014/main" id="{B10818F8-25D3-4F77-8692-1600774BFC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082633" y="5858670"/>
            <a:ext cx="306387" cy="3206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399"/>
                  <a:pt x="16199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5400" y="10800"/>
                </a:lnTo>
                <a:close/>
              </a:path>
            </a:pathLst>
          </a:custGeom>
          <a:solidFill>
            <a:srgbClr val="000099"/>
          </a:solidFill>
          <a:ln w="3810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2573" name="Oval 54">
            <a:extLst>
              <a:ext uri="{FF2B5EF4-FFF2-40B4-BE49-F238E27FC236}">
                <a16:creationId xmlns:a16="http://schemas.microsoft.com/office/drawing/2014/main" id="{FEBCCE06-B9A0-4229-9C1C-5D5CD89E0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089" y="6503989"/>
            <a:ext cx="206375" cy="204787"/>
          </a:xfrm>
          <a:prstGeom prst="ellipse">
            <a:avLst/>
          </a:prstGeom>
          <a:solidFill>
            <a:srgbClr val="000099"/>
          </a:solidFill>
          <a:ln w="38100">
            <a:solidFill>
              <a:srgbClr val="0000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74" name="Text Box 55">
            <a:extLst>
              <a:ext uri="{FF2B5EF4-FFF2-40B4-BE49-F238E27FC236}">
                <a16:creationId xmlns:a16="http://schemas.microsoft.com/office/drawing/2014/main" id="{F5E31ECA-AD69-4041-942E-BF2C0B74C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5176839"/>
            <a:ext cx="181927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StudentAdministration</a:t>
            </a:r>
          </a:p>
        </p:txBody>
      </p:sp>
      <p:sp>
        <p:nvSpPr>
          <p:cNvPr id="22575" name="Text Box 56">
            <a:extLst>
              <a:ext uri="{FF2B5EF4-FFF2-40B4-BE49-F238E27FC236}">
                <a16:creationId xmlns:a16="http://schemas.microsoft.com/office/drawing/2014/main" id="{93A6F139-441C-41F5-9D4C-57EA7FF31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405564"/>
            <a:ext cx="139223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StudentSchedule</a:t>
            </a:r>
          </a:p>
        </p:txBody>
      </p:sp>
      <p:sp>
        <p:nvSpPr>
          <p:cNvPr id="22576" name="Text Box 57">
            <a:extLst>
              <a:ext uri="{FF2B5EF4-FFF2-40B4-BE49-F238E27FC236}">
                <a16:creationId xmlns:a16="http://schemas.microsoft.com/office/drawing/2014/main" id="{623591BE-8955-43E7-8A2B-64431E29C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638" y="4794251"/>
            <a:ext cx="12446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AccessControl</a:t>
            </a:r>
          </a:p>
        </p:txBody>
      </p:sp>
      <p:sp>
        <p:nvSpPr>
          <p:cNvPr id="22577" name="Text Box 58">
            <a:extLst>
              <a:ext uri="{FF2B5EF4-FFF2-40B4-BE49-F238E27FC236}">
                <a16:creationId xmlns:a16="http://schemas.microsoft.com/office/drawing/2014/main" id="{C77B4CB0-6D39-48BB-8F4F-AEB2DBF9F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6464" y="5395913"/>
            <a:ext cx="9731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Encription</a:t>
            </a:r>
          </a:p>
        </p:txBody>
      </p:sp>
      <p:sp>
        <p:nvSpPr>
          <p:cNvPr id="22578" name="Text Box 59">
            <a:extLst>
              <a:ext uri="{FF2B5EF4-FFF2-40B4-BE49-F238E27FC236}">
                <a16:creationId xmlns:a16="http://schemas.microsoft.com/office/drawing/2014/main" id="{5860DC5C-E688-44F0-A12C-DB957AB11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4" y="5842001"/>
            <a:ext cx="99377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Persistence</a:t>
            </a:r>
          </a:p>
        </p:txBody>
      </p:sp>
      <p:sp>
        <p:nvSpPr>
          <p:cNvPr id="22579" name="Text Box 60">
            <a:extLst>
              <a:ext uri="{FF2B5EF4-FFF2-40B4-BE49-F238E27FC236}">
                <a16:creationId xmlns:a16="http://schemas.microsoft.com/office/drawing/2014/main" id="{67452D01-429F-4E5D-8377-12147D57C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4" y="6451601"/>
            <a:ext cx="1036637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DataAccess</a:t>
            </a:r>
          </a:p>
        </p:txBody>
      </p:sp>
      <p:sp>
        <p:nvSpPr>
          <p:cNvPr id="22580" name="Text Box 61">
            <a:extLst>
              <a:ext uri="{FF2B5EF4-FFF2-40B4-BE49-F238E27FC236}">
                <a16:creationId xmlns:a16="http://schemas.microsoft.com/office/drawing/2014/main" id="{DD3C36ED-E407-4871-935B-103ABD363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288" y="4794251"/>
            <a:ext cx="7937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</p:txBody>
      </p:sp>
      <p:sp>
        <p:nvSpPr>
          <p:cNvPr id="22581" name="Text Box 62">
            <a:extLst>
              <a:ext uri="{FF2B5EF4-FFF2-40B4-BE49-F238E27FC236}">
                <a16:creationId xmlns:a16="http://schemas.microsoft.com/office/drawing/2014/main" id="{D199C8A8-763E-4470-8276-F25EC7A1B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288" y="6503988"/>
            <a:ext cx="952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Data[1..*]</a:t>
            </a:r>
          </a:p>
        </p:txBody>
      </p:sp>
      <p:sp>
        <p:nvSpPr>
          <p:cNvPr id="654399" name="AutoShape 63">
            <a:extLst>
              <a:ext uri="{FF2B5EF4-FFF2-40B4-BE49-F238E27FC236}">
                <a16:creationId xmlns:a16="http://schemas.microsoft.com/office/drawing/2014/main" id="{469AEF82-30DA-4356-8575-DA8CC7C4F92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1803401" y="5770564"/>
            <a:ext cx="1438275" cy="401637"/>
          </a:xfrm>
          <a:prstGeom prst="wedgeRoundRectCallout">
            <a:avLst>
              <a:gd name="adj1" fmla="val 48125"/>
              <a:gd name="adj2" fmla="val -86366"/>
              <a:gd name="adj3" fmla="val 16667"/>
            </a:avLst>
          </a:prstGeom>
          <a:solidFill>
            <a:srgbClr val="99FFCC"/>
          </a:solidFill>
          <a:ln>
            <a:noFill/>
          </a:ln>
          <a:effectLst>
            <a:outerShdw dist="5388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Incoming signals/calls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54400" name="AutoShape 64">
            <a:extLst>
              <a:ext uri="{FF2B5EF4-FFF2-40B4-BE49-F238E27FC236}">
                <a16:creationId xmlns:a16="http://schemas.microsoft.com/office/drawing/2014/main" id="{2FCA0B71-31A7-426E-B7BA-E8C60EEAE439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8348664" y="6126164"/>
            <a:ext cx="1444625" cy="350837"/>
          </a:xfrm>
          <a:prstGeom prst="wedgeRoundRectCallout">
            <a:avLst>
              <a:gd name="adj1" fmla="val -125606"/>
              <a:gd name="adj2" fmla="val -84843"/>
              <a:gd name="adj3" fmla="val 16667"/>
            </a:avLst>
          </a:prstGeom>
          <a:solidFill>
            <a:srgbClr val="99FFCC"/>
          </a:solidFill>
          <a:ln>
            <a:noFill/>
          </a:ln>
          <a:effectLst>
            <a:outerShdw dist="5388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tIns="91440" bIns="91440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Outgoing signals/calls </a:t>
            </a:r>
          </a:p>
        </p:txBody>
      </p:sp>
      <p:sp>
        <p:nvSpPr>
          <p:cNvPr id="22584" name="Text Box 65">
            <a:extLst>
              <a:ext uri="{FF2B5EF4-FFF2-40B4-BE49-F238E27FC236}">
                <a16:creationId xmlns:a16="http://schemas.microsoft.com/office/drawing/2014/main" id="{CD1E64F0-B6FD-4BEC-8199-E82EC07AC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101" y="4291014"/>
            <a:ext cx="137477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caller or callee?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4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500"/>
                                        <p:tgtEl>
                                          <p:spTgt spid="65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65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399" grpId="0" animBg="1" autoUpdateAnimBg="0"/>
      <p:bldP spid="654400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647701"/>
            <a:ext cx="10464800" cy="533400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18" charset="0"/>
                <a:cs typeface="Times" pitchFamily="18" charset="0"/>
              </a:rPr>
              <a:t>Class Names</a:t>
            </a:r>
          </a:p>
        </p:txBody>
      </p:sp>
      <p:grpSp>
        <p:nvGrpSpPr>
          <p:cNvPr id="155651" name="Group 3"/>
          <p:cNvGrpSpPr>
            <a:grpSpLocks/>
          </p:cNvGrpSpPr>
          <p:nvPr/>
        </p:nvGrpSpPr>
        <p:grpSpPr bwMode="auto">
          <a:xfrm>
            <a:off x="2209800" y="1676400"/>
            <a:ext cx="2057400" cy="2571750"/>
            <a:chOff x="576" y="1056"/>
            <a:chExt cx="1296" cy="1620"/>
          </a:xfrm>
        </p:grpSpPr>
        <p:sp>
          <p:nvSpPr>
            <p:cNvPr id="155652" name="Rectangle 4"/>
            <p:cNvSpPr>
              <a:spLocks noChangeArrowheads="1"/>
            </p:cNvSpPr>
            <p:nvPr/>
          </p:nvSpPr>
          <p:spPr bwMode="auto">
            <a:xfrm>
              <a:off x="576" y="1056"/>
              <a:ext cx="1296" cy="4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ClassName</a:t>
              </a:r>
            </a:p>
          </p:txBody>
        </p:sp>
        <p:sp>
          <p:nvSpPr>
            <p:cNvPr id="155653" name="Rectangle 5"/>
            <p:cNvSpPr>
              <a:spLocks noChangeArrowheads="1"/>
            </p:cNvSpPr>
            <p:nvPr/>
          </p:nvSpPr>
          <p:spPr bwMode="auto">
            <a:xfrm>
              <a:off x="576" y="1536"/>
              <a:ext cx="1296" cy="5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attributes</a:t>
              </a:r>
            </a:p>
          </p:txBody>
        </p:sp>
        <p:sp>
          <p:nvSpPr>
            <p:cNvPr id="155654" name="Rectangle 6"/>
            <p:cNvSpPr>
              <a:spLocks noChangeArrowheads="1"/>
            </p:cNvSpPr>
            <p:nvPr/>
          </p:nvSpPr>
          <p:spPr bwMode="auto">
            <a:xfrm>
              <a:off x="576" y="2076"/>
              <a:ext cx="1296" cy="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operations</a:t>
              </a:r>
            </a:p>
          </p:txBody>
        </p:sp>
      </p:grpSp>
      <p:sp>
        <p:nvSpPr>
          <p:cNvPr id="155655" name="Text Box 7"/>
          <p:cNvSpPr txBox="1">
            <a:spLocks noChangeArrowheads="1"/>
          </p:cNvSpPr>
          <p:nvPr/>
        </p:nvSpPr>
        <p:spPr bwMode="auto">
          <a:xfrm>
            <a:off x="4495800" y="1600201"/>
            <a:ext cx="58674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The name of the class is the only required tag in the graphical representation of a class.  It always appears in the top-most compartment.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800" dirty="0">
              <a:latin typeface="Times" pitchFamily="18" charset="0"/>
              <a:cs typeface="Times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800" dirty="0">
                <a:latin typeface="Times" pitchFamily="18" charset="0"/>
                <a:cs typeface="Times" pitchFamily="18" charset="0"/>
              </a:rPr>
              <a:t>Underline if the class is static class</a:t>
            </a:r>
          </a:p>
        </p:txBody>
      </p:sp>
    </p:spTree>
    <p:extLst>
      <p:ext uri="{BB962C8B-B14F-4D97-AF65-F5344CB8AC3E}">
        <p14:creationId xmlns:p14="http://schemas.microsoft.com/office/powerpoint/2010/main" val="24522241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>
            <a:extLst>
              <a:ext uri="{FF2B5EF4-FFF2-40B4-BE49-F238E27FC236}">
                <a16:creationId xmlns:a16="http://schemas.microsoft.com/office/drawing/2014/main" id="{A8327D77-6E8E-416E-9B09-D65F478A14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0525" y="1392238"/>
            <a:ext cx="8877300" cy="44767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040B4A3E-6F4A-47A1-954D-985A15A8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49BA88-5DEE-4D7A-959B-2229C5DE0DE6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90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5442" name="Rectangle 2">
            <a:extLst>
              <a:ext uri="{FF2B5EF4-FFF2-40B4-BE49-F238E27FC236}">
                <a16:creationId xmlns:a16="http://schemas.microsoft.com/office/drawing/2014/main" id="{5B3B3308-7A84-4B51-A776-C059570D8A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60525" y="714375"/>
            <a:ext cx="8224116" cy="549274"/>
          </a:xfrm>
          <a:solidFill>
            <a:srgbClr val="FF99CC"/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Component Diagram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1200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6">
            <a:extLst>
              <a:ext uri="{FF2B5EF4-FFF2-40B4-BE49-F238E27FC236}">
                <a16:creationId xmlns:a16="http://schemas.microsoft.com/office/drawing/2014/main" id="{1B51B555-6CC5-4069-8AD3-6BFEB53E890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8001" y="4049714"/>
            <a:ext cx="3319463" cy="1158875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68">
            <a:extLst>
              <a:ext uri="{FF2B5EF4-FFF2-40B4-BE49-F238E27FC236}">
                <a16:creationId xmlns:a16="http://schemas.microsoft.com/office/drawing/2014/main" id="{19B93265-8C6C-4F18-B0AA-C9FF7DA1004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2789" y="3692526"/>
            <a:ext cx="4319587" cy="1903413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5604" name="Slide Number Placeholder 6">
            <a:extLst>
              <a:ext uri="{FF2B5EF4-FFF2-40B4-BE49-F238E27FC236}">
                <a16:creationId xmlns:a16="http://schemas.microsoft.com/office/drawing/2014/main" id="{BB78861F-472C-482F-9774-F68D513E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B868C2-798C-4F20-A5CA-91D8691E9D07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91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6451" name="Rectangle 3">
            <a:extLst>
              <a:ext uri="{FF2B5EF4-FFF2-40B4-BE49-F238E27FC236}">
                <a16:creationId xmlns:a16="http://schemas.microsoft.com/office/drawing/2014/main" id="{6A278B21-B276-4D97-8A0E-5E6B78677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828233"/>
            <a:ext cx="9144000" cy="500062"/>
          </a:xfrm>
          <a:solidFill>
            <a:srgbClr val="CCFFFF"/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3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Component Diagram</a:t>
            </a:r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fr-FR" sz="2400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Connector</a:t>
            </a:r>
            <a:r>
              <a:rPr lang="fr-FR" sz="24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&amp; </a:t>
            </a:r>
            <a:r>
              <a:rPr lang="fr-FR" sz="2400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Another</a:t>
            </a:r>
            <a:r>
              <a:rPr lang="fr-FR" sz="24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Example </a:t>
            </a:r>
            <a:endParaRPr lang="en-US" sz="2400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6" name="Rectangle 5">
            <a:extLst>
              <a:ext uri="{FF2B5EF4-FFF2-40B4-BE49-F238E27FC236}">
                <a16:creationId xmlns:a16="http://schemas.microsoft.com/office/drawing/2014/main" id="{59645CDC-159F-4A65-9916-D2FFE0D7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0" y="74613"/>
            <a:ext cx="44323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en-US" sz="2400" b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7" name="Text Box 70">
            <a:extLst>
              <a:ext uri="{FF2B5EF4-FFF2-40B4-BE49-F238E27FC236}">
                <a16:creationId xmlns:a16="http://schemas.microsoft.com/office/drawing/2014/main" id="{F5F234AF-B28E-4301-8AD0-4C4A0B7B0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3" y="4002089"/>
            <a:ext cx="9525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delegation</a:t>
            </a:r>
          </a:p>
        </p:txBody>
      </p:sp>
      <p:sp>
        <p:nvSpPr>
          <p:cNvPr id="25608" name="Text Box 77">
            <a:extLst>
              <a:ext uri="{FF2B5EF4-FFF2-40B4-BE49-F238E27FC236}">
                <a16:creationId xmlns:a16="http://schemas.microsoft.com/office/drawing/2014/main" id="{440413F4-D7A0-4D4B-AB2A-8649B16BF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4226" y="5724526"/>
            <a:ext cx="38465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delegation: direction of arrowhead indicates </a:t>
            </a:r>
          </a:p>
          <a:p>
            <a:pPr eaLnBrk="1" hangingPunct="1"/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“provides”</a:t>
            </a:r>
          </a:p>
        </p:txBody>
      </p:sp>
      <p:sp>
        <p:nvSpPr>
          <p:cNvPr id="25609" name="Text Box 78">
            <a:extLst>
              <a:ext uri="{FF2B5EF4-FFF2-40B4-BE49-F238E27FC236}">
                <a16:creationId xmlns:a16="http://schemas.microsoft.com/office/drawing/2014/main" id="{D639D4AA-31F0-48BF-8D17-99FC2026F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3813" y="4154489"/>
            <a:ext cx="9525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delegation</a:t>
            </a:r>
          </a:p>
        </p:txBody>
      </p:sp>
      <p:sp>
        <p:nvSpPr>
          <p:cNvPr id="25610" name="Text Box 79">
            <a:extLst>
              <a:ext uri="{FF2B5EF4-FFF2-40B4-BE49-F238E27FC236}">
                <a16:creationId xmlns:a16="http://schemas.microsoft.com/office/drawing/2014/main" id="{6C9926CC-B824-4EB1-BDBD-E3EC131B9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1" y="4729163"/>
            <a:ext cx="923925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connector</a:t>
            </a:r>
          </a:p>
        </p:txBody>
      </p:sp>
      <p:sp>
        <p:nvSpPr>
          <p:cNvPr id="25611" name="Rectangle 80">
            <a:extLst>
              <a:ext uri="{FF2B5EF4-FFF2-40B4-BE49-F238E27FC236}">
                <a16:creationId xmlns:a16="http://schemas.microsoft.com/office/drawing/2014/main" id="{28938D78-6B6F-41DB-8811-ED1128041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0" y="1020764"/>
            <a:ext cx="8890000" cy="280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FF6600"/>
              </a:buClr>
              <a:buSzPct val="70000"/>
              <a:buFont typeface="Wingdings" panose="05000000000000000000" pitchFamily="2" charset="2"/>
              <a:buChar char="q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 connector: just a link between two or more connectable elements (e.g., ports or interfaces)</a:t>
            </a:r>
          </a:p>
          <a:p>
            <a:pPr eaLnBrk="1" hangingPunct="1">
              <a:buClr>
                <a:srgbClr val="FF6600"/>
              </a:buClr>
              <a:buSzPct val="70000"/>
              <a:buFont typeface="Wingdings" panose="05000000000000000000" pitchFamily="2" charset="2"/>
              <a:buChar char="q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2 kinds of connectors: 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assembly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delegation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For </a:t>
            </a:r>
            <a:r>
              <a:rPr lang="en-US" altLang="en-US" sz="1800" b="1" i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“wiring”</a:t>
            </a:r>
          </a:p>
          <a:p>
            <a:pPr lvl="1" eaLnBrk="1" hangingPunct="1">
              <a:buClr>
                <a:srgbClr val="FF6600"/>
              </a:buClr>
              <a:buSzPct val="70000"/>
              <a:buFont typeface="Wingdings" panose="05000000000000000000" pitchFamily="2" charset="2"/>
              <a:buChar char="q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altLang="en-US" sz="18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connector: a binding between a provided interface and a required interface (or ports) that indicates that one component provides the services required by another; </a:t>
            </a:r>
            <a:r>
              <a:rPr lang="en-US" altLang="en-US" sz="1800" b="1" i="1">
                <a:solidFill>
                  <a:srgbClr val="D600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line/ball-and-socket/lollipop-socket notation</a:t>
            </a:r>
          </a:p>
          <a:p>
            <a:pPr lvl="1" eaLnBrk="1" hangingPunct="1">
              <a:buClr>
                <a:srgbClr val="FF6600"/>
              </a:buClr>
              <a:buSzPct val="70000"/>
              <a:buFont typeface="Wingdings" panose="05000000000000000000" pitchFamily="2" charset="2"/>
              <a:buChar char="q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18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delegation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connector binds a component’s external behavior (as specified at a port) to an internal realization of that behavior by one of its parts </a:t>
            </a:r>
            <a:r>
              <a:rPr lang="en-US" altLang="en-US" i="1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(provide-provide, request-request).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12" name="Text Box 81">
            <a:extLst>
              <a:ext uri="{FF2B5EF4-FFF2-40B4-BE49-F238E27FC236}">
                <a16:creationId xmlns:a16="http://schemas.microsoft.com/office/drawing/2014/main" id="{5201CD17-76DD-4769-B8EA-E424EFF06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25" y="6242051"/>
            <a:ext cx="3956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delegation: direction of arrowhead indicates </a:t>
            </a:r>
          </a:p>
          <a:p>
            <a:pPr eaLnBrk="1" hangingPunct="1"/>
            <a:r>
              <a:rPr lang="en-US" altLang="en-US" sz="1400" b="1" i="1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“requests”</a:t>
            </a:r>
          </a:p>
        </p:txBody>
      </p:sp>
      <p:sp>
        <p:nvSpPr>
          <p:cNvPr id="25613" name="Oval 82">
            <a:extLst>
              <a:ext uri="{FF2B5EF4-FFF2-40B4-BE49-F238E27FC236}">
                <a16:creationId xmlns:a16="http://schemas.microsoft.com/office/drawing/2014/main" id="{BA6881BF-2BF4-4BC1-ABAD-7AF589217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338" y="4106863"/>
            <a:ext cx="88900" cy="9525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14" name="Line 83">
            <a:extLst>
              <a:ext uri="{FF2B5EF4-FFF2-40B4-BE49-F238E27FC236}">
                <a16:creationId xmlns:a16="http://schemas.microsoft.com/office/drawing/2014/main" id="{8A6AE9FA-BCCB-497E-9C41-352E917DF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6289" y="4165600"/>
            <a:ext cx="223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Oval 84">
            <a:extLst>
              <a:ext uri="{FF2B5EF4-FFF2-40B4-BE49-F238E27FC236}">
                <a16:creationId xmlns:a16="http://schemas.microsoft.com/office/drawing/2014/main" id="{8C35AA69-E4C1-4172-B229-EE6CDEDEA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8" y="4881563"/>
            <a:ext cx="88900" cy="9525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16" name="Line 85">
            <a:extLst>
              <a:ext uri="{FF2B5EF4-FFF2-40B4-BE49-F238E27FC236}">
                <a16:creationId xmlns:a16="http://schemas.microsoft.com/office/drawing/2014/main" id="{CB47CC01-5471-4333-B894-E27B3E267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1689" y="4929188"/>
            <a:ext cx="223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Line 86">
            <a:extLst>
              <a:ext uri="{FF2B5EF4-FFF2-40B4-BE49-F238E27FC236}">
                <a16:creationId xmlns:a16="http://schemas.microsoft.com/office/drawing/2014/main" id="{B00FC334-49CF-4A18-BB5F-7C3BA4C37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9489" y="4468813"/>
            <a:ext cx="223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AutoShape 88">
            <a:extLst>
              <a:ext uri="{FF2B5EF4-FFF2-40B4-BE49-F238E27FC236}">
                <a16:creationId xmlns:a16="http://schemas.microsoft.com/office/drawing/2014/main" id="{595CDFB1-BCC2-4CA7-B239-9D57703C2C6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0083800" y="4333875"/>
            <a:ext cx="306388" cy="249238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399"/>
                  <a:pt x="16199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5400" y="10800"/>
                </a:lnTo>
                <a:close/>
              </a:path>
            </a:pathLst>
          </a:custGeom>
          <a:solidFill>
            <a:srgbClr val="000099"/>
          </a:solidFill>
          <a:ln w="3175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25619" name="Text Box 89">
            <a:extLst>
              <a:ext uri="{FF2B5EF4-FFF2-40B4-BE49-F238E27FC236}">
                <a16:creationId xmlns:a16="http://schemas.microsoft.com/office/drawing/2014/main" id="{43996C9D-A3B0-44E8-8CA0-7AA94F888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2200" y="4646614"/>
            <a:ext cx="4841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</a:p>
        </p:txBody>
      </p:sp>
      <p:sp>
        <p:nvSpPr>
          <p:cNvPr id="25620" name="Text Box 90">
            <a:extLst>
              <a:ext uri="{FF2B5EF4-FFF2-40B4-BE49-F238E27FC236}">
                <a16:creationId xmlns:a16="http://schemas.microsoft.com/office/drawing/2014/main" id="{5F07A6F7-7217-4C7A-8B67-1BBF3F24C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335714"/>
            <a:ext cx="3703638" cy="3079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So, what levels of abstractions for connections?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5" name="Rectangle 3">
            <a:extLst>
              <a:ext uri="{FF2B5EF4-FFF2-40B4-BE49-F238E27FC236}">
                <a16:creationId xmlns:a16="http://schemas.microsoft.com/office/drawing/2014/main" id="{16AFA3CD-2193-495C-8FA1-587BE30EF5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27226" y="1771651"/>
            <a:ext cx="8588375" cy="1044575"/>
          </a:xfrm>
          <a:solidFill>
            <a:srgbClr val="000080"/>
          </a:solidFill>
        </p:spPr>
        <p:txBody>
          <a:bodyPr/>
          <a:lstStyle/>
          <a:p>
            <a:pPr>
              <a:defRPr/>
            </a:pPr>
            <a:r>
              <a:rPr lang="en-US" sz="4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Deployment Diagrams</a:t>
            </a:r>
          </a:p>
        </p:txBody>
      </p:sp>
      <p:sp>
        <p:nvSpPr>
          <p:cNvPr id="27651" name="Slide Number Placeholder 5">
            <a:extLst>
              <a:ext uri="{FF2B5EF4-FFF2-40B4-BE49-F238E27FC236}">
                <a16:creationId xmlns:a16="http://schemas.microsoft.com/office/drawing/2014/main" id="{919129DB-4FDF-40C1-9B5E-15FE16236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71E274-D44E-4170-A204-670ABD8313C9}" type="slidenum">
              <a:rPr lang="en-US" altLang="en-US" sz="1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92</a:t>
            </a:fld>
            <a:endParaRPr lang="en-US" altLang="en-US" sz="1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4">
            <a:extLst>
              <a:ext uri="{FF2B5EF4-FFF2-40B4-BE49-F238E27FC236}">
                <a16:creationId xmlns:a16="http://schemas.microsoft.com/office/drawing/2014/main" id="{3F9F9240-0580-4400-ABCB-54CDE51D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8A75F4-BCA3-4B79-ADDF-FA502C98DAA5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93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277" name="Rectangle 5">
            <a:extLst>
              <a:ext uri="{FF2B5EF4-FFF2-40B4-BE49-F238E27FC236}">
                <a16:creationId xmlns:a16="http://schemas.microsoft.com/office/drawing/2014/main" id="{80512B3C-8AA5-4CD0-B738-D1EB5BEA8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17551"/>
            <a:ext cx="8229600" cy="4492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Deployment Diagram</a:t>
            </a:r>
          </a:p>
        </p:txBody>
      </p:sp>
      <p:sp>
        <p:nvSpPr>
          <p:cNvPr id="29700" name="AutoShape 7">
            <a:extLst>
              <a:ext uri="{FF2B5EF4-FFF2-40B4-BE49-F238E27FC236}">
                <a16:creationId xmlns:a16="http://schemas.microsoft.com/office/drawing/2014/main" id="{88E6CC75-7E1A-4A2B-B1B4-ADA17E5A9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201" y="3768726"/>
            <a:ext cx="1450975" cy="1146175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01" name="AutoShape 8">
            <a:extLst>
              <a:ext uri="{FF2B5EF4-FFF2-40B4-BE49-F238E27FC236}">
                <a16:creationId xmlns:a16="http://schemas.microsoft.com/office/drawing/2014/main" id="{36F66CFC-F619-4D02-91B7-C2862F126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313" y="3768726"/>
            <a:ext cx="1458912" cy="1146175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02" name="AutoShape 9">
            <a:extLst>
              <a:ext uri="{FF2B5EF4-FFF2-40B4-BE49-F238E27FC236}">
                <a16:creationId xmlns:a16="http://schemas.microsoft.com/office/drawing/2014/main" id="{1D158877-8341-4361-AB5F-DCC2C6CF5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7151" y="3043239"/>
            <a:ext cx="1408113" cy="1146175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03" name="AutoShape 10">
            <a:extLst>
              <a:ext uri="{FF2B5EF4-FFF2-40B4-BE49-F238E27FC236}">
                <a16:creationId xmlns:a16="http://schemas.microsoft.com/office/drawing/2014/main" id="{931ACBB5-DBD5-47E2-AB78-8E6B20FB1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7151" y="4914901"/>
            <a:ext cx="1408113" cy="1146175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04" name="Text Box 11">
            <a:extLst>
              <a:ext uri="{FF2B5EF4-FFF2-40B4-BE49-F238E27FC236}">
                <a16:creationId xmlns:a16="http://schemas.microsoft.com/office/drawing/2014/main" id="{1809E853-60F7-424E-BFFF-7D3A7630D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314" y="4189414"/>
            <a:ext cx="8350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J2EE Server</a:t>
            </a:r>
          </a:p>
        </p:txBody>
      </p:sp>
      <p:sp>
        <p:nvSpPr>
          <p:cNvPr id="29705" name="Text Box 12">
            <a:extLst>
              <a:ext uri="{FF2B5EF4-FFF2-40B4-BE49-F238E27FC236}">
                <a16:creationId xmlns:a16="http://schemas.microsoft.com/office/drawing/2014/main" id="{DDC79CB0-4BCE-4035-8815-2EB1E4BDA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5200" y="4189414"/>
            <a:ext cx="1162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Membership Server</a:t>
            </a:r>
          </a:p>
        </p:txBody>
      </p:sp>
      <p:sp>
        <p:nvSpPr>
          <p:cNvPr id="29706" name="Text Box 13">
            <a:extLst>
              <a:ext uri="{FF2B5EF4-FFF2-40B4-BE49-F238E27FC236}">
                <a16:creationId xmlns:a16="http://schemas.microsoft.com/office/drawing/2014/main" id="{9AA9022C-E904-4B81-9D9B-A45297224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3151" y="3449639"/>
            <a:ext cx="14589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IIS + PhP Server</a:t>
            </a:r>
          </a:p>
        </p:txBody>
      </p:sp>
      <p:sp>
        <p:nvSpPr>
          <p:cNvPr id="29707" name="Text Box 14">
            <a:extLst>
              <a:ext uri="{FF2B5EF4-FFF2-40B4-BE49-F238E27FC236}">
                <a16:creationId xmlns:a16="http://schemas.microsoft.com/office/drawing/2014/main" id="{FAE8BF17-344E-4D2B-BDE9-737FD5445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150" y="5321301"/>
            <a:ext cx="10175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Tomcat Server</a:t>
            </a:r>
          </a:p>
        </p:txBody>
      </p:sp>
      <p:sp>
        <p:nvSpPr>
          <p:cNvPr id="29708" name="Line 15">
            <a:extLst>
              <a:ext uri="{FF2B5EF4-FFF2-40B4-BE49-F238E27FC236}">
                <a16:creationId xmlns:a16="http://schemas.microsoft.com/office/drawing/2014/main" id="{149A1782-2774-4CFA-8C2E-0591E6A1F1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2226" y="4378325"/>
            <a:ext cx="9429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9" name="Line 16">
            <a:extLst>
              <a:ext uri="{FF2B5EF4-FFF2-40B4-BE49-F238E27FC236}">
                <a16:creationId xmlns:a16="http://schemas.microsoft.com/office/drawing/2014/main" id="{785EE726-A8C4-448B-A0E8-57356AC9E5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6176" y="3800475"/>
            <a:ext cx="1450975" cy="38893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Line 17">
            <a:extLst>
              <a:ext uri="{FF2B5EF4-FFF2-40B4-BE49-F238E27FC236}">
                <a16:creationId xmlns:a16="http://schemas.microsoft.com/office/drawing/2014/main" id="{076380F6-4BF8-4F65-97A0-306EFC19E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176" y="4706938"/>
            <a:ext cx="1450975" cy="838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Text Box 18">
            <a:extLst>
              <a:ext uri="{FF2B5EF4-FFF2-40B4-BE49-F238E27FC236}">
                <a16:creationId xmlns:a16="http://schemas.microsoft.com/office/drawing/2014/main" id="{AD361F9C-EB29-4BAD-9EFB-9874535CB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226" y="3800475"/>
            <a:ext cx="9429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20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</a:p>
        </p:txBody>
      </p:sp>
      <p:sp>
        <p:nvSpPr>
          <p:cNvPr id="29712" name="Text Box 19">
            <a:extLst>
              <a:ext uri="{FF2B5EF4-FFF2-40B4-BE49-F238E27FC236}">
                <a16:creationId xmlns:a16="http://schemas.microsoft.com/office/drawing/2014/main" id="{C2BFD0BD-56B4-423E-83F4-9F927A36E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6" y="3525839"/>
            <a:ext cx="9429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20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</a:p>
        </p:txBody>
      </p:sp>
      <p:sp>
        <p:nvSpPr>
          <p:cNvPr id="29713" name="Text Box 20">
            <a:extLst>
              <a:ext uri="{FF2B5EF4-FFF2-40B4-BE49-F238E27FC236}">
                <a16:creationId xmlns:a16="http://schemas.microsoft.com/office/drawing/2014/main" id="{BA27845C-0DD8-49C8-805D-7B242FB49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6" y="4706939"/>
            <a:ext cx="9429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20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DecNet</a:t>
            </a:r>
          </a:p>
        </p:txBody>
      </p:sp>
      <p:sp>
        <p:nvSpPr>
          <p:cNvPr id="29714" name="Rectangle 21">
            <a:extLst>
              <a:ext uri="{FF2B5EF4-FFF2-40B4-BE49-F238E27FC236}">
                <a16:creationId xmlns:a16="http://schemas.microsoft.com/office/drawing/2014/main" id="{7B99FC7C-A980-42BD-93D7-8E847966B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254126"/>
            <a:ext cx="8439150" cy="105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deployment view of a system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allocation of components to a computational units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corresponds to  computational unit(specific device)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corresponds to communication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a set of </a:t>
            </a:r>
            <a:r>
              <a:rPr lang="en-US" altLang="en-US" sz="2000" i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en-US" altLang="en-US" sz="200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nodes and their relationships.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static deployment view of an </a:t>
            </a:r>
            <a:r>
              <a:rPr lang="en-US" altLang="en-US" sz="2000" i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altLang="en-US" sz="200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typically enclose one or more </a:t>
            </a:r>
            <a:r>
              <a:rPr lang="en-US" altLang="en-US" sz="200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US" altLang="en-US" sz="200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8">
            <a:extLst>
              <a:ext uri="{FF2B5EF4-FFF2-40B4-BE49-F238E27FC236}">
                <a16:creationId xmlns:a16="http://schemas.microsoft.com/office/drawing/2014/main" id="{307E452A-F308-425B-B6F1-2E992E4E5E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9439" y="1481138"/>
            <a:ext cx="5953125" cy="4525962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30723" name="Slide Number Placeholder 5">
            <a:extLst>
              <a:ext uri="{FF2B5EF4-FFF2-40B4-BE49-F238E27FC236}">
                <a16:creationId xmlns:a16="http://schemas.microsoft.com/office/drawing/2014/main" id="{950080A5-017D-4DA8-A74A-4E294815E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1EAF94-903C-4146-B4C2-150D61877EB8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94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6706" name="Rectangle 2">
            <a:extLst>
              <a:ext uri="{FF2B5EF4-FFF2-40B4-BE49-F238E27FC236}">
                <a16:creationId xmlns:a16="http://schemas.microsoft.com/office/drawing/2014/main" id="{5ED10EBF-832A-40B6-908E-6DE59D0648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1500" y="734145"/>
            <a:ext cx="8686800" cy="544513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Structural Diagrams</a:t>
            </a:r>
            <a:r>
              <a:rPr lang="en-US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Deployment Diagram</a:t>
            </a:r>
            <a:br>
              <a:rPr lang="en-US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25" name="Text Box 20">
            <a:extLst>
              <a:ext uri="{FF2B5EF4-FFF2-40B4-BE49-F238E27FC236}">
                <a16:creationId xmlns:a16="http://schemas.microsoft.com/office/drawing/2014/main" id="{59726856-C29D-483E-80F5-749D51EFB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489" y="3298826"/>
            <a:ext cx="3768725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administration application</a:t>
            </a:r>
          </a:p>
          <a:p>
            <a:pPr algn="just">
              <a:buClr>
                <a:srgbClr val="00FF00"/>
              </a:buClr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nodes - stereotype </a:t>
            </a:r>
            <a:r>
              <a:rPr lang="en-US" altLang="en-US" i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</a:p>
          <a:p>
            <a:pPr algn="just">
              <a:buClr>
                <a:srgbClr val="00FF00"/>
              </a:buClr>
              <a:buFont typeface="Wingdings" panose="05000000000000000000" pitchFamily="2" charset="2"/>
              <a:buChar char="q"/>
            </a:pPr>
            <a:r>
              <a:rPr lang="en-US" altLang="en-US" i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WebServer</a:t>
            </a:r>
            <a:r>
              <a:rPr lang="en-US" alt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physical device or</a:t>
            </a:r>
          </a:p>
          <a:p>
            <a:pPr algn="just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software artifact </a:t>
            </a:r>
          </a:p>
          <a:p>
            <a:pPr algn="just">
              <a:buClr>
                <a:srgbClr val="00FF00"/>
              </a:buClr>
              <a:buFont typeface="Wingdings" panose="05000000000000000000" pitchFamily="2" charset="2"/>
              <a:buChar char="q"/>
            </a:pPr>
            <a:r>
              <a:rPr lang="en-US" altLang="en-US" i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RMI</a:t>
            </a:r>
            <a:r>
              <a:rPr lang="en-US" alt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i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bus</a:t>
            </a:r>
            <a:r>
              <a:rPr lang="en-US" alt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connection type </a:t>
            </a:r>
          </a:p>
          <a:p>
            <a:pPr algn="just">
              <a:buClr>
                <a:srgbClr val="00FF00"/>
              </a:buClr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can contain other nodes </a:t>
            </a:r>
          </a:p>
          <a:p>
            <a:pPr algn="just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or software artifacts recursively  </a:t>
            </a:r>
          </a:p>
          <a:p>
            <a:pPr algn="just">
              <a:buClr>
                <a:srgbClr val="00FF00"/>
              </a:buClr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Deployment specs: configuration files:  </a:t>
            </a:r>
          </a:p>
          <a:p>
            <a:pPr algn="just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name and properties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>
            <a:extLst>
              <a:ext uri="{FF2B5EF4-FFF2-40B4-BE49-F238E27FC236}">
                <a16:creationId xmlns:a16="http://schemas.microsoft.com/office/drawing/2014/main" id="{562EEDC2-D32F-478A-824E-8CF459743F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1564" y="1238362"/>
            <a:ext cx="6564310" cy="5368114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31747" name="Slide Number Placeholder 6">
            <a:extLst>
              <a:ext uri="{FF2B5EF4-FFF2-40B4-BE49-F238E27FC236}">
                <a16:creationId xmlns:a16="http://schemas.microsoft.com/office/drawing/2014/main" id="{B29499AB-9185-4437-82C4-8358680A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B94551-C052-4905-A115-B40321174664}" type="slidenum">
              <a:rPr lang="en-US" altLang="en-US" sz="1000"/>
              <a:pPr/>
              <a:t>95</a:t>
            </a:fld>
            <a:endParaRPr lang="en-US" altLang="en-US" sz="1000"/>
          </a:p>
        </p:txBody>
      </p:sp>
      <p:sp>
        <p:nvSpPr>
          <p:cNvPr id="458754" name="Rectangle 2">
            <a:extLst>
              <a:ext uri="{FF2B5EF4-FFF2-40B4-BE49-F238E27FC236}">
                <a16:creationId xmlns:a16="http://schemas.microsoft.com/office/drawing/2014/main" id="{3427CB42-6691-4CB9-85BA-C6A82350E3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62112" y="598859"/>
            <a:ext cx="8867775" cy="532391"/>
          </a:xfrm>
          <a:solidFill>
            <a:srgbClr val="FFFF99"/>
          </a:solidFill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FF00"/>
                </a:solidFill>
              </a:rPr>
              <a:t>Structural Diagrams - Deployment Diagram</a:t>
            </a:r>
            <a:endParaRPr lang="en-US" sz="1400" dirty="0"/>
          </a:p>
        </p:txBody>
      </p:sp>
      <p:sp>
        <p:nvSpPr>
          <p:cNvPr id="31749" name="Text Box 4">
            <a:extLst>
              <a:ext uri="{FF2B5EF4-FFF2-40B4-BE49-F238E27FC236}">
                <a16:creationId xmlns:a16="http://schemas.microsoft.com/office/drawing/2014/main" id="{721333DA-73AE-451B-B144-D64DE8287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6" y="1776413"/>
            <a:ext cx="227337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1400">
                <a:solidFill>
                  <a:srgbClr val="FF00FF"/>
                </a:solidFill>
              </a:rPr>
              <a:t>Is this better?</a:t>
            </a:r>
          </a:p>
          <a:p>
            <a:pPr>
              <a:buClr>
                <a:srgbClr val="00FF00"/>
              </a:buClr>
              <a:buFont typeface="Wingdings" panose="05000000000000000000" pitchFamily="2" charset="2"/>
              <a:buChar char="q"/>
            </a:pPr>
            <a:r>
              <a:rPr lang="en-US" altLang="en-US" sz="1400">
                <a:solidFill>
                  <a:srgbClr val="FF00FF"/>
                </a:solidFill>
              </a:rPr>
              <a:t>More concrete</a:t>
            </a:r>
          </a:p>
          <a:p>
            <a:pPr>
              <a:buClr>
                <a:srgbClr val="00FF00"/>
              </a:buClr>
              <a:buFont typeface="Wingdings" panose="05000000000000000000" pitchFamily="2" charset="2"/>
              <a:buChar char="q"/>
            </a:pPr>
            <a:r>
              <a:rPr lang="en-US" altLang="en-US" sz="1400">
                <a:solidFill>
                  <a:srgbClr val="FF00FF"/>
                </a:solidFill>
              </a:rPr>
              <a:t>Implementation-oriented</a:t>
            </a:r>
            <a:endParaRPr lang="en-US" altLang="en-US" sz="1400" i="1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571D306B-036A-4B18-8C4B-40CD8B1866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27226" y="1771651"/>
            <a:ext cx="8588375" cy="1044575"/>
          </a:xfrm>
          <a:solidFill>
            <a:srgbClr val="000080"/>
          </a:solidFill>
        </p:spPr>
        <p:txBody>
          <a:bodyPr/>
          <a:lstStyle/>
          <a:p>
            <a:pPr>
              <a:defRPr/>
            </a:pPr>
            <a:r>
              <a:rPr lang="en-US" sz="4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Package Diagrams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00B497D4-88AE-42D2-A2DD-9A1DF2C0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B64017-54A2-44ED-A041-A00E8FAE9166}" type="slidenum">
              <a:rPr lang="en-US" altLang="en-US" sz="1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96</a:t>
            </a:fld>
            <a:endParaRPr lang="en-US" altLang="en-US" sz="1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>
            <a:extLst>
              <a:ext uri="{FF2B5EF4-FFF2-40B4-BE49-F238E27FC236}">
                <a16:creationId xmlns:a16="http://schemas.microsoft.com/office/drawing/2014/main" id="{E3F663CE-3BA1-4604-9B12-F557B8EB8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101" y="946150"/>
            <a:ext cx="8913813" cy="509588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Package — 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 mechanism for organizing similar elements(classes) into groups.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Show Dependency among classes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1D89F69E-7EFF-465B-B0FE-951919D8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9D22F3-51A4-4A53-8EAF-CC012BC6C9D8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97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7794" name="Rectangle 2">
            <a:extLst>
              <a:ext uri="{FF2B5EF4-FFF2-40B4-BE49-F238E27FC236}">
                <a16:creationId xmlns:a16="http://schemas.microsoft.com/office/drawing/2014/main" id="{878E12DB-A52F-43C9-B946-82226F8525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76588" y="607219"/>
            <a:ext cx="3860800" cy="4873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Packages</a:t>
            </a:r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7BF485F2-EE02-4765-86DC-E62150746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864" y="3827463"/>
            <a:ext cx="1246187" cy="474662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2" name="Rectangle 5">
            <a:extLst>
              <a:ext uri="{FF2B5EF4-FFF2-40B4-BE49-F238E27FC236}">
                <a16:creationId xmlns:a16="http://schemas.microsoft.com/office/drawing/2014/main" id="{BD05808F-2FFD-460E-837B-DA61EA2B1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864" y="3652839"/>
            <a:ext cx="631825" cy="174625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3" name="Rectangle 6">
            <a:extLst>
              <a:ext uri="{FF2B5EF4-FFF2-40B4-BE49-F238E27FC236}">
                <a16:creationId xmlns:a16="http://schemas.microsoft.com/office/drawing/2014/main" id="{BC8A861E-AB91-4F7F-819A-803674110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75" y="4067175"/>
            <a:ext cx="1003300" cy="211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4" name="Rectangle 7">
            <a:extLst>
              <a:ext uri="{FF2B5EF4-FFF2-40B4-BE49-F238E27FC236}">
                <a16:creationId xmlns:a16="http://schemas.microsoft.com/office/drawing/2014/main" id="{FA817E1D-37C7-4428-B85B-4155BA5A7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3962400"/>
            <a:ext cx="9271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rules</a:t>
            </a:r>
            <a:endParaRPr lang="en-US" altLang="en-US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5" name="Rectangle 9">
            <a:extLst>
              <a:ext uri="{FF2B5EF4-FFF2-40B4-BE49-F238E27FC236}">
                <a16:creationId xmlns:a16="http://schemas.microsoft.com/office/drawing/2014/main" id="{636C3D9C-7989-4D35-B87A-550DAA1D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875" y="4183063"/>
            <a:ext cx="877888" cy="176212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6" name="Rectangle 14">
            <a:extLst>
              <a:ext uri="{FF2B5EF4-FFF2-40B4-BE49-F238E27FC236}">
                <a16:creationId xmlns:a16="http://schemas.microsoft.com/office/drawing/2014/main" id="{4E560F45-6D66-4C8B-BF7B-55F99E788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414" y="4187825"/>
            <a:ext cx="4016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en-US" altLang="en-US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7" name="Rectangle 15">
            <a:extLst>
              <a:ext uri="{FF2B5EF4-FFF2-40B4-BE49-F238E27FC236}">
                <a16:creationId xmlns:a16="http://schemas.microsoft.com/office/drawing/2014/main" id="{88B620BC-C4F0-4901-AEC7-38E7AD7FD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463" y="4187826"/>
            <a:ext cx="1943100" cy="1039813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8" name="Rectangle 16">
            <a:extLst>
              <a:ext uri="{FF2B5EF4-FFF2-40B4-BE49-F238E27FC236}">
                <a16:creationId xmlns:a16="http://schemas.microsoft.com/office/drawing/2014/main" id="{7E7CABEE-5A7D-46C7-BDD0-426719CE5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764" y="4016375"/>
            <a:ext cx="674687" cy="171450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29" name="Rectangle 17">
            <a:extLst>
              <a:ext uri="{FF2B5EF4-FFF2-40B4-BE49-F238E27FC236}">
                <a16:creationId xmlns:a16="http://schemas.microsoft.com/office/drawing/2014/main" id="{6897BC30-165C-4BA3-88C2-334825AF5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38" y="4413250"/>
            <a:ext cx="1471612" cy="395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30" name="Rectangle 18">
            <a:extLst>
              <a:ext uri="{FF2B5EF4-FFF2-40B4-BE49-F238E27FC236}">
                <a16:creationId xmlns:a16="http://schemas.microsoft.com/office/drawing/2014/main" id="{53C6BEF0-17DD-4BB2-A569-C7A06605C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101" y="4421188"/>
            <a:ext cx="10191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Sensors::Vision</a:t>
            </a:r>
            <a:endParaRPr lang="en-US" altLang="en-US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31" name="Rectangle 19">
            <a:extLst>
              <a:ext uri="{FF2B5EF4-FFF2-40B4-BE49-F238E27FC236}">
                <a16:creationId xmlns:a16="http://schemas.microsoft.com/office/drawing/2014/main" id="{3C9E1028-6ED3-43B7-8AC3-A510B514E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5138" y="4605338"/>
            <a:ext cx="14208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{ version = 2.24 }</a:t>
            </a:r>
            <a:endParaRPr lang="en-US" altLang="en-US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32" name="Rectangle 20">
            <a:extLst>
              <a:ext uri="{FF2B5EF4-FFF2-40B4-BE49-F238E27FC236}">
                <a16:creationId xmlns:a16="http://schemas.microsoft.com/office/drawing/2014/main" id="{CE71CC54-323F-4949-9468-F5960C3F4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1" y="3003551"/>
            <a:ext cx="1400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names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33" name="Rectangle 22">
            <a:extLst>
              <a:ext uri="{FF2B5EF4-FFF2-40B4-BE49-F238E27FC236}">
                <a16:creationId xmlns:a16="http://schemas.microsoft.com/office/drawing/2014/main" id="{E1FCED66-8B14-44DA-9CAC-89C41F705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638" y="3675064"/>
            <a:ext cx="19431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 b="1" i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enclosing package name</a:t>
            </a:r>
            <a:endParaRPr lang="en-US" altLang="en-US" b="1" i="1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34" name="Rectangle 23">
            <a:extLst>
              <a:ext uri="{FF2B5EF4-FFF2-40B4-BE49-F238E27FC236}">
                <a16:creationId xmlns:a16="http://schemas.microsoft.com/office/drawing/2014/main" id="{73F0F35B-BB24-4DE4-9B99-012B57472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0363" y="3908425"/>
            <a:ext cx="11366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 b="1" i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name</a:t>
            </a:r>
            <a:endParaRPr lang="en-US" altLang="en-US" b="1" i="1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35" name="Rectangle 24">
            <a:extLst>
              <a:ext uri="{FF2B5EF4-FFF2-40B4-BE49-F238E27FC236}">
                <a16:creationId xmlns:a16="http://schemas.microsoft.com/office/drawing/2014/main" id="{ABEBEABB-5E8B-4842-A193-11630349A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1" y="3105151"/>
            <a:ext cx="1158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names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36" name="Freeform 25">
            <a:extLst>
              <a:ext uri="{FF2B5EF4-FFF2-40B4-BE49-F238E27FC236}">
                <a16:creationId xmlns:a16="http://schemas.microsoft.com/office/drawing/2014/main" id="{65E41CB2-782B-43DC-B16C-775D360FACE4}"/>
              </a:ext>
            </a:extLst>
          </p:cNvPr>
          <p:cNvSpPr>
            <a:spLocks/>
          </p:cNvSpPr>
          <p:nvPr/>
        </p:nvSpPr>
        <p:spPr bwMode="auto">
          <a:xfrm>
            <a:off x="8421688" y="3913189"/>
            <a:ext cx="544512" cy="466725"/>
          </a:xfrm>
          <a:custGeom>
            <a:avLst/>
            <a:gdLst>
              <a:gd name="T0" fmla="*/ 2147483646 w 351"/>
              <a:gd name="T1" fmla="*/ 0 h 446"/>
              <a:gd name="T2" fmla="*/ 2147483646 w 351"/>
              <a:gd name="T3" fmla="*/ 2147483646 h 446"/>
              <a:gd name="T4" fmla="*/ 2147483646 w 351"/>
              <a:gd name="T5" fmla="*/ 2147483646 h 446"/>
              <a:gd name="T6" fmla="*/ 2147483646 w 351"/>
              <a:gd name="T7" fmla="*/ 2147483646 h 446"/>
              <a:gd name="T8" fmla="*/ 2147483646 w 351"/>
              <a:gd name="T9" fmla="*/ 2147483646 h 446"/>
              <a:gd name="T10" fmla="*/ 2147483646 w 351"/>
              <a:gd name="T11" fmla="*/ 2147483646 h 446"/>
              <a:gd name="T12" fmla="*/ 2147483646 w 351"/>
              <a:gd name="T13" fmla="*/ 2147483646 h 446"/>
              <a:gd name="T14" fmla="*/ 2147483646 w 351"/>
              <a:gd name="T15" fmla="*/ 2147483646 h 446"/>
              <a:gd name="T16" fmla="*/ 2147483646 w 351"/>
              <a:gd name="T17" fmla="*/ 2147483646 h 446"/>
              <a:gd name="T18" fmla="*/ 2147483646 w 351"/>
              <a:gd name="T19" fmla="*/ 2147483646 h 446"/>
              <a:gd name="T20" fmla="*/ 2147483646 w 351"/>
              <a:gd name="T21" fmla="*/ 2147483646 h 446"/>
              <a:gd name="T22" fmla="*/ 2147483646 w 351"/>
              <a:gd name="T23" fmla="*/ 2147483646 h 446"/>
              <a:gd name="T24" fmla="*/ 2147483646 w 351"/>
              <a:gd name="T25" fmla="*/ 2147483646 h 446"/>
              <a:gd name="T26" fmla="*/ 2147483646 w 351"/>
              <a:gd name="T27" fmla="*/ 2147483646 h 446"/>
              <a:gd name="T28" fmla="*/ 0 w 351"/>
              <a:gd name="T29" fmla="*/ 2147483646 h 44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351" h="446">
                <a:moveTo>
                  <a:pt x="351" y="0"/>
                </a:moveTo>
                <a:lnTo>
                  <a:pt x="319" y="26"/>
                </a:lnTo>
                <a:lnTo>
                  <a:pt x="293" y="61"/>
                </a:lnTo>
                <a:lnTo>
                  <a:pt x="270" y="98"/>
                </a:lnTo>
                <a:lnTo>
                  <a:pt x="249" y="136"/>
                </a:lnTo>
                <a:lnTo>
                  <a:pt x="232" y="177"/>
                </a:lnTo>
                <a:lnTo>
                  <a:pt x="217" y="220"/>
                </a:lnTo>
                <a:lnTo>
                  <a:pt x="200" y="261"/>
                </a:lnTo>
                <a:lnTo>
                  <a:pt x="183" y="298"/>
                </a:lnTo>
                <a:lnTo>
                  <a:pt x="165" y="336"/>
                </a:lnTo>
                <a:lnTo>
                  <a:pt x="142" y="368"/>
                </a:lnTo>
                <a:lnTo>
                  <a:pt x="116" y="397"/>
                </a:lnTo>
                <a:lnTo>
                  <a:pt x="84" y="420"/>
                </a:lnTo>
                <a:lnTo>
                  <a:pt x="46" y="438"/>
                </a:lnTo>
                <a:lnTo>
                  <a:pt x="0" y="446"/>
                </a:lnTo>
              </a:path>
            </a:pathLst>
          </a:custGeom>
          <a:noFill/>
          <a:ln w="14351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7" name="Freeform 26">
            <a:extLst>
              <a:ext uri="{FF2B5EF4-FFF2-40B4-BE49-F238E27FC236}">
                <a16:creationId xmlns:a16="http://schemas.microsoft.com/office/drawing/2014/main" id="{C6C48794-4239-49F0-9A1C-9FA611B34C9B}"/>
              </a:ext>
            </a:extLst>
          </p:cNvPr>
          <p:cNvSpPr>
            <a:spLocks/>
          </p:cNvSpPr>
          <p:nvPr/>
        </p:nvSpPr>
        <p:spPr bwMode="auto">
          <a:xfrm>
            <a:off x="8370889" y="4333876"/>
            <a:ext cx="96837" cy="92075"/>
          </a:xfrm>
          <a:custGeom>
            <a:avLst/>
            <a:gdLst>
              <a:gd name="T0" fmla="*/ 2147483646 w 61"/>
              <a:gd name="T1" fmla="*/ 2147483646 h 58"/>
              <a:gd name="T2" fmla="*/ 2147483646 w 61"/>
              <a:gd name="T3" fmla="*/ 2147483646 h 58"/>
              <a:gd name="T4" fmla="*/ 2147483646 w 61"/>
              <a:gd name="T5" fmla="*/ 0 h 58"/>
              <a:gd name="T6" fmla="*/ 2147483646 w 61"/>
              <a:gd name="T7" fmla="*/ 2147483646 h 58"/>
              <a:gd name="T8" fmla="*/ 2147483646 w 61"/>
              <a:gd name="T9" fmla="*/ 2147483646 h 58"/>
              <a:gd name="T10" fmla="*/ 0 w 61"/>
              <a:gd name="T11" fmla="*/ 2147483646 h 58"/>
              <a:gd name="T12" fmla="*/ 2147483646 w 61"/>
              <a:gd name="T13" fmla="*/ 2147483646 h 58"/>
              <a:gd name="T14" fmla="*/ 2147483646 w 61"/>
              <a:gd name="T15" fmla="*/ 2147483646 h 58"/>
              <a:gd name="T16" fmla="*/ 2147483646 w 61"/>
              <a:gd name="T17" fmla="*/ 2147483646 h 58"/>
              <a:gd name="T18" fmla="*/ 2147483646 w 61"/>
              <a:gd name="T19" fmla="*/ 2147483646 h 58"/>
              <a:gd name="T20" fmla="*/ 2147483646 w 61"/>
              <a:gd name="T21" fmla="*/ 2147483646 h 5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1" h="58">
                <a:moveTo>
                  <a:pt x="61" y="26"/>
                </a:moveTo>
                <a:lnTo>
                  <a:pt x="52" y="12"/>
                </a:lnTo>
                <a:lnTo>
                  <a:pt x="38" y="0"/>
                </a:lnTo>
                <a:lnTo>
                  <a:pt x="17" y="3"/>
                </a:lnTo>
                <a:lnTo>
                  <a:pt x="6" y="15"/>
                </a:lnTo>
                <a:lnTo>
                  <a:pt x="0" y="32"/>
                </a:lnTo>
                <a:lnTo>
                  <a:pt x="9" y="50"/>
                </a:lnTo>
                <a:lnTo>
                  <a:pt x="23" y="58"/>
                </a:lnTo>
                <a:lnTo>
                  <a:pt x="44" y="58"/>
                </a:lnTo>
                <a:lnTo>
                  <a:pt x="55" y="44"/>
                </a:lnTo>
                <a:lnTo>
                  <a:pt x="61" y="26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8" name="Freeform 27">
            <a:extLst>
              <a:ext uri="{FF2B5EF4-FFF2-40B4-BE49-F238E27FC236}">
                <a16:creationId xmlns:a16="http://schemas.microsoft.com/office/drawing/2014/main" id="{F46ACC65-B4F8-4932-A9B0-6CFCFAF85B96}"/>
              </a:ext>
            </a:extLst>
          </p:cNvPr>
          <p:cNvSpPr>
            <a:spLocks/>
          </p:cNvSpPr>
          <p:nvPr/>
        </p:nvSpPr>
        <p:spPr bwMode="auto">
          <a:xfrm>
            <a:off x="9388475" y="4098925"/>
            <a:ext cx="463550" cy="254000"/>
          </a:xfrm>
          <a:custGeom>
            <a:avLst/>
            <a:gdLst>
              <a:gd name="T0" fmla="*/ 2147483646 w 292"/>
              <a:gd name="T1" fmla="*/ 0 h 160"/>
              <a:gd name="T2" fmla="*/ 2147483646 w 292"/>
              <a:gd name="T3" fmla="*/ 2147483646 h 160"/>
              <a:gd name="T4" fmla="*/ 2147483646 w 292"/>
              <a:gd name="T5" fmla="*/ 2147483646 h 160"/>
              <a:gd name="T6" fmla="*/ 2147483646 w 292"/>
              <a:gd name="T7" fmla="*/ 2147483646 h 160"/>
              <a:gd name="T8" fmla="*/ 2147483646 w 292"/>
              <a:gd name="T9" fmla="*/ 2147483646 h 160"/>
              <a:gd name="T10" fmla="*/ 2147483646 w 292"/>
              <a:gd name="T11" fmla="*/ 2147483646 h 160"/>
              <a:gd name="T12" fmla="*/ 2147483646 w 292"/>
              <a:gd name="T13" fmla="*/ 2147483646 h 160"/>
              <a:gd name="T14" fmla="*/ 2147483646 w 292"/>
              <a:gd name="T15" fmla="*/ 2147483646 h 160"/>
              <a:gd name="T16" fmla="*/ 2147483646 w 292"/>
              <a:gd name="T17" fmla="*/ 2147483646 h 160"/>
              <a:gd name="T18" fmla="*/ 2147483646 w 292"/>
              <a:gd name="T19" fmla="*/ 2147483646 h 160"/>
              <a:gd name="T20" fmla="*/ 2147483646 w 292"/>
              <a:gd name="T21" fmla="*/ 2147483646 h 160"/>
              <a:gd name="T22" fmla="*/ 2147483646 w 292"/>
              <a:gd name="T23" fmla="*/ 2147483646 h 160"/>
              <a:gd name="T24" fmla="*/ 2147483646 w 292"/>
              <a:gd name="T25" fmla="*/ 2147483646 h 160"/>
              <a:gd name="T26" fmla="*/ 2147483646 w 292"/>
              <a:gd name="T27" fmla="*/ 2147483646 h 160"/>
              <a:gd name="T28" fmla="*/ 2147483646 w 292"/>
              <a:gd name="T29" fmla="*/ 2147483646 h 160"/>
              <a:gd name="T30" fmla="*/ 0 w 292"/>
              <a:gd name="T31" fmla="*/ 2147483646 h 160"/>
              <a:gd name="T32" fmla="*/ 0 w 292"/>
              <a:gd name="T33" fmla="*/ 2147483646 h 16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92" h="160">
                <a:moveTo>
                  <a:pt x="292" y="0"/>
                </a:moveTo>
                <a:lnTo>
                  <a:pt x="292" y="35"/>
                </a:lnTo>
                <a:lnTo>
                  <a:pt x="287" y="61"/>
                </a:lnTo>
                <a:lnTo>
                  <a:pt x="272" y="79"/>
                </a:lnTo>
                <a:lnTo>
                  <a:pt x="255" y="93"/>
                </a:lnTo>
                <a:lnTo>
                  <a:pt x="232" y="99"/>
                </a:lnTo>
                <a:lnTo>
                  <a:pt x="205" y="102"/>
                </a:lnTo>
                <a:lnTo>
                  <a:pt x="177" y="105"/>
                </a:lnTo>
                <a:lnTo>
                  <a:pt x="145" y="102"/>
                </a:lnTo>
                <a:lnTo>
                  <a:pt x="116" y="99"/>
                </a:lnTo>
                <a:lnTo>
                  <a:pt x="87" y="99"/>
                </a:lnTo>
                <a:lnTo>
                  <a:pt x="61" y="99"/>
                </a:lnTo>
                <a:lnTo>
                  <a:pt x="37" y="102"/>
                </a:lnTo>
                <a:lnTo>
                  <a:pt x="17" y="108"/>
                </a:lnTo>
                <a:lnTo>
                  <a:pt x="5" y="119"/>
                </a:lnTo>
                <a:lnTo>
                  <a:pt x="0" y="137"/>
                </a:lnTo>
                <a:lnTo>
                  <a:pt x="0" y="160"/>
                </a:lnTo>
              </a:path>
            </a:pathLst>
          </a:custGeom>
          <a:noFill/>
          <a:ln w="14351">
            <a:solidFill>
              <a:srgbClr val="FF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9" name="Freeform 28">
            <a:extLst>
              <a:ext uri="{FF2B5EF4-FFF2-40B4-BE49-F238E27FC236}">
                <a16:creationId xmlns:a16="http://schemas.microsoft.com/office/drawing/2014/main" id="{B80ECB74-C6B6-45C4-9C3E-6A74DE4CBB29}"/>
              </a:ext>
            </a:extLst>
          </p:cNvPr>
          <p:cNvSpPr>
            <a:spLocks/>
          </p:cNvSpPr>
          <p:nvPr/>
        </p:nvSpPr>
        <p:spPr bwMode="auto">
          <a:xfrm>
            <a:off x="9342439" y="4311651"/>
            <a:ext cx="92075" cy="87313"/>
          </a:xfrm>
          <a:custGeom>
            <a:avLst/>
            <a:gdLst>
              <a:gd name="T0" fmla="*/ 2147483646 w 58"/>
              <a:gd name="T1" fmla="*/ 0 h 55"/>
              <a:gd name="T2" fmla="*/ 2147483646 w 58"/>
              <a:gd name="T3" fmla="*/ 2147483646 h 55"/>
              <a:gd name="T4" fmla="*/ 0 w 58"/>
              <a:gd name="T5" fmla="*/ 2147483646 h 55"/>
              <a:gd name="T6" fmla="*/ 2147483646 w 58"/>
              <a:gd name="T7" fmla="*/ 2147483646 h 55"/>
              <a:gd name="T8" fmla="*/ 2147483646 w 58"/>
              <a:gd name="T9" fmla="*/ 2147483646 h 55"/>
              <a:gd name="T10" fmla="*/ 2147483646 w 58"/>
              <a:gd name="T11" fmla="*/ 2147483646 h 55"/>
              <a:gd name="T12" fmla="*/ 2147483646 w 58"/>
              <a:gd name="T13" fmla="*/ 2147483646 h 55"/>
              <a:gd name="T14" fmla="*/ 2147483646 w 58"/>
              <a:gd name="T15" fmla="*/ 2147483646 h 55"/>
              <a:gd name="T16" fmla="*/ 2147483646 w 58"/>
              <a:gd name="T17" fmla="*/ 2147483646 h 55"/>
              <a:gd name="T18" fmla="*/ 2147483646 w 58"/>
              <a:gd name="T19" fmla="*/ 0 h 55"/>
              <a:gd name="T20" fmla="*/ 2147483646 w 58"/>
              <a:gd name="T21" fmla="*/ 0 h 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55">
                <a:moveTo>
                  <a:pt x="23" y="0"/>
                </a:moveTo>
                <a:lnTo>
                  <a:pt x="8" y="9"/>
                </a:lnTo>
                <a:lnTo>
                  <a:pt x="0" y="23"/>
                </a:lnTo>
                <a:lnTo>
                  <a:pt x="3" y="40"/>
                </a:lnTo>
                <a:lnTo>
                  <a:pt x="17" y="55"/>
                </a:lnTo>
                <a:lnTo>
                  <a:pt x="34" y="55"/>
                </a:lnTo>
                <a:lnTo>
                  <a:pt x="49" y="46"/>
                </a:lnTo>
                <a:lnTo>
                  <a:pt x="58" y="32"/>
                </a:lnTo>
                <a:lnTo>
                  <a:pt x="55" y="14"/>
                </a:lnTo>
                <a:lnTo>
                  <a:pt x="40" y="0"/>
                </a:lnTo>
                <a:lnTo>
                  <a:pt x="23" y="0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0" name="Rectangle 29">
            <a:extLst>
              <a:ext uri="{FF2B5EF4-FFF2-40B4-BE49-F238E27FC236}">
                <a16:creationId xmlns:a16="http://schemas.microsoft.com/office/drawing/2014/main" id="{11289462-AAFF-4847-82E7-C31B61BEB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038" y="3617913"/>
            <a:ext cx="1244600" cy="800100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41" name="Rectangle 30">
            <a:extLst>
              <a:ext uri="{FF2B5EF4-FFF2-40B4-BE49-F238E27FC236}">
                <a16:creationId xmlns:a16="http://schemas.microsoft.com/office/drawing/2014/main" id="{11C325AB-1942-481A-A58B-92303113E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038" y="3459163"/>
            <a:ext cx="622300" cy="158750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42" name="Rectangle 31">
            <a:extLst>
              <a:ext uri="{FF2B5EF4-FFF2-40B4-BE49-F238E27FC236}">
                <a16:creationId xmlns:a16="http://schemas.microsoft.com/office/drawing/2014/main" id="{738B1AD2-C90D-468A-8456-8438D4961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676" y="3754439"/>
            <a:ext cx="969963" cy="5222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43" name="Rectangle 32">
            <a:extLst>
              <a:ext uri="{FF2B5EF4-FFF2-40B4-BE49-F238E27FC236}">
                <a16:creationId xmlns:a16="http://schemas.microsoft.com/office/drawing/2014/main" id="{4C24919E-DA42-40E3-84B5-3C6D806B5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313" y="3713163"/>
            <a:ext cx="9080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OrderForm</a:t>
            </a:r>
          </a:p>
        </p:txBody>
      </p:sp>
      <p:sp>
        <p:nvSpPr>
          <p:cNvPr id="34844" name="Rectangle 33">
            <a:extLst>
              <a:ext uri="{FF2B5EF4-FFF2-40B4-BE49-F238E27FC236}">
                <a16:creationId xmlns:a16="http://schemas.microsoft.com/office/drawing/2014/main" id="{6635ADF2-5773-40B3-BB06-51722B9E2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6" y="3927475"/>
            <a:ext cx="10890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TrackingForm</a:t>
            </a:r>
          </a:p>
        </p:txBody>
      </p:sp>
      <p:sp>
        <p:nvSpPr>
          <p:cNvPr id="34845" name="Rectangle 34">
            <a:extLst>
              <a:ext uri="{FF2B5EF4-FFF2-40B4-BE49-F238E27FC236}">
                <a16:creationId xmlns:a16="http://schemas.microsoft.com/office/drawing/2014/main" id="{2DC00190-9B05-4CF9-A209-FDE61146D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5" y="4127500"/>
            <a:ext cx="5016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Order</a:t>
            </a:r>
          </a:p>
        </p:txBody>
      </p:sp>
      <p:sp>
        <p:nvSpPr>
          <p:cNvPr id="34846" name="Rectangle 35">
            <a:extLst>
              <a:ext uri="{FF2B5EF4-FFF2-40B4-BE49-F238E27FC236}">
                <a16:creationId xmlns:a16="http://schemas.microsoft.com/office/drawing/2014/main" id="{F41AA9A9-F831-4C94-9D55-79B977BEF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6050" y="3463925"/>
            <a:ext cx="40163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34847" name="Rectangle 36">
            <a:extLst>
              <a:ext uri="{FF2B5EF4-FFF2-40B4-BE49-F238E27FC236}">
                <a16:creationId xmlns:a16="http://schemas.microsoft.com/office/drawing/2014/main" id="{F5B1D948-C4F0-4855-9D17-9412EE93E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676" y="3554414"/>
            <a:ext cx="2143125" cy="987425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48" name="Rectangle 37">
            <a:extLst>
              <a:ext uri="{FF2B5EF4-FFF2-40B4-BE49-F238E27FC236}">
                <a16:creationId xmlns:a16="http://schemas.microsoft.com/office/drawing/2014/main" id="{C9B09753-8DA2-4870-ACE0-5CBEACF52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675" y="3397251"/>
            <a:ext cx="1231900" cy="157163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49" name="Rectangle 38">
            <a:extLst>
              <a:ext uri="{FF2B5EF4-FFF2-40B4-BE49-F238E27FC236}">
                <a16:creationId xmlns:a16="http://schemas.microsoft.com/office/drawing/2014/main" id="{E5468AC5-5B68-489B-8F04-90D4BBCBA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7689" y="3402013"/>
            <a:ext cx="4016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34850" name="Freeform 39">
            <a:extLst>
              <a:ext uri="{FF2B5EF4-FFF2-40B4-BE49-F238E27FC236}">
                <a16:creationId xmlns:a16="http://schemas.microsoft.com/office/drawing/2014/main" id="{FAE9F935-F65B-4A1C-A98A-1A3846D739DF}"/>
              </a:ext>
            </a:extLst>
          </p:cNvPr>
          <p:cNvSpPr>
            <a:spLocks/>
          </p:cNvSpPr>
          <p:nvPr/>
        </p:nvSpPr>
        <p:spPr bwMode="auto">
          <a:xfrm>
            <a:off x="5676901" y="3873500"/>
            <a:ext cx="1082675" cy="1588"/>
          </a:xfrm>
          <a:custGeom>
            <a:avLst/>
            <a:gdLst>
              <a:gd name="T0" fmla="*/ 0 w 682"/>
              <a:gd name="T1" fmla="*/ 0 h 1588"/>
              <a:gd name="T2" fmla="*/ 2147483646 w 682"/>
              <a:gd name="T3" fmla="*/ 0 h 1588"/>
              <a:gd name="T4" fmla="*/ 0 w 68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82" h="1588">
                <a:moveTo>
                  <a:pt x="0" y="0"/>
                </a:moveTo>
                <a:lnTo>
                  <a:pt x="68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1" name="Freeform 40">
            <a:extLst>
              <a:ext uri="{FF2B5EF4-FFF2-40B4-BE49-F238E27FC236}">
                <a16:creationId xmlns:a16="http://schemas.microsoft.com/office/drawing/2014/main" id="{B0F0C03F-7ED9-43F8-B70A-713B24F59F98}"/>
              </a:ext>
            </a:extLst>
          </p:cNvPr>
          <p:cNvSpPr>
            <a:spLocks/>
          </p:cNvSpPr>
          <p:nvPr/>
        </p:nvSpPr>
        <p:spPr bwMode="auto">
          <a:xfrm>
            <a:off x="5676901" y="3873500"/>
            <a:ext cx="1082675" cy="1588"/>
          </a:xfrm>
          <a:custGeom>
            <a:avLst/>
            <a:gdLst>
              <a:gd name="T0" fmla="*/ 0 w 682"/>
              <a:gd name="T1" fmla="*/ 0 h 1588"/>
              <a:gd name="T2" fmla="*/ 2147483646 w 682"/>
              <a:gd name="T3" fmla="*/ 0 h 1588"/>
              <a:gd name="T4" fmla="*/ 0 w 682"/>
              <a:gd name="T5" fmla="*/ 0 h 15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82" h="1588">
                <a:moveTo>
                  <a:pt x="0" y="0"/>
                </a:moveTo>
                <a:lnTo>
                  <a:pt x="68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2" name="Freeform 41">
            <a:extLst>
              <a:ext uri="{FF2B5EF4-FFF2-40B4-BE49-F238E27FC236}">
                <a16:creationId xmlns:a16="http://schemas.microsoft.com/office/drawing/2014/main" id="{2926D2F7-9357-48B0-83B7-63DD1F3ACBB7}"/>
              </a:ext>
            </a:extLst>
          </p:cNvPr>
          <p:cNvSpPr>
            <a:spLocks noEditPoints="1"/>
          </p:cNvSpPr>
          <p:nvPr/>
        </p:nvSpPr>
        <p:spPr bwMode="auto">
          <a:xfrm>
            <a:off x="5676901" y="3629026"/>
            <a:ext cx="1082675" cy="385763"/>
          </a:xfrm>
          <a:custGeom>
            <a:avLst/>
            <a:gdLst>
              <a:gd name="T0" fmla="*/ 0 w 682"/>
              <a:gd name="T1" fmla="*/ 2147483646 h 243"/>
              <a:gd name="T2" fmla="*/ 2147483646 w 682"/>
              <a:gd name="T3" fmla="*/ 2147483646 h 243"/>
              <a:gd name="T4" fmla="*/ 2147483646 w 682"/>
              <a:gd name="T5" fmla="*/ 0 h 243"/>
              <a:gd name="T6" fmla="*/ 0 w 682"/>
              <a:gd name="T7" fmla="*/ 0 h 243"/>
              <a:gd name="T8" fmla="*/ 0 w 682"/>
              <a:gd name="T9" fmla="*/ 2147483646 h 243"/>
              <a:gd name="T10" fmla="*/ 0 w 682"/>
              <a:gd name="T11" fmla="*/ 0 h 243"/>
              <a:gd name="T12" fmla="*/ 2147483646 w 682"/>
              <a:gd name="T13" fmla="*/ 0 h 243"/>
              <a:gd name="T14" fmla="*/ 2147483646 w 682"/>
              <a:gd name="T15" fmla="*/ 2147483646 h 243"/>
              <a:gd name="T16" fmla="*/ 2147483646 w 682"/>
              <a:gd name="T17" fmla="*/ 0 h 243"/>
              <a:gd name="T18" fmla="*/ 0 w 682"/>
              <a:gd name="T19" fmla="*/ 0 h 2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82" h="243">
                <a:moveTo>
                  <a:pt x="0" y="243"/>
                </a:moveTo>
                <a:lnTo>
                  <a:pt x="682" y="243"/>
                </a:lnTo>
                <a:lnTo>
                  <a:pt x="682" y="0"/>
                </a:lnTo>
                <a:lnTo>
                  <a:pt x="0" y="0"/>
                </a:lnTo>
                <a:lnTo>
                  <a:pt x="0" y="243"/>
                </a:lnTo>
                <a:close/>
                <a:moveTo>
                  <a:pt x="0" y="0"/>
                </a:moveTo>
                <a:lnTo>
                  <a:pt x="682" y="0"/>
                </a:lnTo>
                <a:lnTo>
                  <a:pt x="682" y="243"/>
                </a:lnTo>
                <a:lnTo>
                  <a:pt x="68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4826">
            <a:solidFill>
              <a:srgbClr val="99CC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3" name="Rectangle 42">
            <a:extLst>
              <a:ext uri="{FF2B5EF4-FFF2-40B4-BE49-F238E27FC236}">
                <a16:creationId xmlns:a16="http://schemas.microsoft.com/office/drawing/2014/main" id="{FE8E8002-09EA-4F2F-9242-2894A0C5A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8826" y="3724275"/>
            <a:ext cx="758825" cy="190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54" name="Rectangle 43">
            <a:extLst>
              <a:ext uri="{FF2B5EF4-FFF2-40B4-BE49-F238E27FC236}">
                <a16:creationId xmlns:a16="http://schemas.microsoft.com/office/drawing/2014/main" id="{86176AB9-6761-4E32-BAE9-9F9E5D554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526" y="3732213"/>
            <a:ext cx="8683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+OrderForm</a:t>
            </a:r>
          </a:p>
        </p:txBody>
      </p:sp>
      <p:sp>
        <p:nvSpPr>
          <p:cNvPr id="34855" name="Freeform 44">
            <a:extLst>
              <a:ext uri="{FF2B5EF4-FFF2-40B4-BE49-F238E27FC236}">
                <a16:creationId xmlns:a16="http://schemas.microsoft.com/office/drawing/2014/main" id="{075620C8-8852-41C9-9E47-5BF9B3A7E235}"/>
              </a:ext>
            </a:extLst>
          </p:cNvPr>
          <p:cNvSpPr>
            <a:spLocks/>
          </p:cNvSpPr>
          <p:nvPr/>
        </p:nvSpPr>
        <p:spPr bwMode="auto">
          <a:xfrm>
            <a:off x="5576888" y="4500564"/>
            <a:ext cx="1244600" cy="1587"/>
          </a:xfrm>
          <a:custGeom>
            <a:avLst/>
            <a:gdLst>
              <a:gd name="T0" fmla="*/ 0 w 784"/>
              <a:gd name="T1" fmla="*/ 0 h 1587"/>
              <a:gd name="T2" fmla="*/ 2147483646 w 784"/>
              <a:gd name="T3" fmla="*/ 0 h 1587"/>
              <a:gd name="T4" fmla="*/ 0 w 784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84" h="1587">
                <a:moveTo>
                  <a:pt x="0" y="0"/>
                </a:moveTo>
                <a:lnTo>
                  <a:pt x="78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6" name="Freeform 45">
            <a:extLst>
              <a:ext uri="{FF2B5EF4-FFF2-40B4-BE49-F238E27FC236}">
                <a16:creationId xmlns:a16="http://schemas.microsoft.com/office/drawing/2014/main" id="{0AFA9945-4DE2-43E3-BF7D-4A86677A838C}"/>
              </a:ext>
            </a:extLst>
          </p:cNvPr>
          <p:cNvSpPr>
            <a:spLocks/>
          </p:cNvSpPr>
          <p:nvPr/>
        </p:nvSpPr>
        <p:spPr bwMode="auto">
          <a:xfrm>
            <a:off x="5576888" y="4500564"/>
            <a:ext cx="1244600" cy="1587"/>
          </a:xfrm>
          <a:custGeom>
            <a:avLst/>
            <a:gdLst>
              <a:gd name="T0" fmla="*/ 0 w 784"/>
              <a:gd name="T1" fmla="*/ 0 h 1587"/>
              <a:gd name="T2" fmla="*/ 2147483646 w 784"/>
              <a:gd name="T3" fmla="*/ 0 h 1587"/>
              <a:gd name="T4" fmla="*/ 0 w 784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84" h="1587">
                <a:moveTo>
                  <a:pt x="0" y="0"/>
                </a:moveTo>
                <a:lnTo>
                  <a:pt x="78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7" name="Freeform 46">
            <a:extLst>
              <a:ext uri="{FF2B5EF4-FFF2-40B4-BE49-F238E27FC236}">
                <a16:creationId xmlns:a16="http://schemas.microsoft.com/office/drawing/2014/main" id="{E8D376DF-FE56-4D89-9B58-A8A537CE3546}"/>
              </a:ext>
            </a:extLst>
          </p:cNvPr>
          <p:cNvSpPr>
            <a:spLocks noEditPoints="1"/>
          </p:cNvSpPr>
          <p:nvPr/>
        </p:nvSpPr>
        <p:spPr bwMode="auto">
          <a:xfrm>
            <a:off x="5576888" y="4111625"/>
            <a:ext cx="1460500" cy="388938"/>
          </a:xfrm>
          <a:custGeom>
            <a:avLst/>
            <a:gdLst>
              <a:gd name="T0" fmla="*/ 0 w 784"/>
              <a:gd name="T1" fmla="*/ 2147483646 h 245"/>
              <a:gd name="T2" fmla="*/ 2147483646 w 784"/>
              <a:gd name="T3" fmla="*/ 2147483646 h 245"/>
              <a:gd name="T4" fmla="*/ 2147483646 w 784"/>
              <a:gd name="T5" fmla="*/ 0 h 245"/>
              <a:gd name="T6" fmla="*/ 0 w 784"/>
              <a:gd name="T7" fmla="*/ 0 h 245"/>
              <a:gd name="T8" fmla="*/ 0 w 784"/>
              <a:gd name="T9" fmla="*/ 2147483646 h 245"/>
              <a:gd name="T10" fmla="*/ 0 w 784"/>
              <a:gd name="T11" fmla="*/ 0 h 245"/>
              <a:gd name="T12" fmla="*/ 2147483646 w 784"/>
              <a:gd name="T13" fmla="*/ 0 h 245"/>
              <a:gd name="T14" fmla="*/ 2147483646 w 784"/>
              <a:gd name="T15" fmla="*/ 2147483646 h 245"/>
              <a:gd name="T16" fmla="*/ 2147483646 w 784"/>
              <a:gd name="T17" fmla="*/ 0 h 245"/>
              <a:gd name="T18" fmla="*/ 0 w 784"/>
              <a:gd name="T19" fmla="*/ 0 h 24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84" h="245">
                <a:moveTo>
                  <a:pt x="0" y="245"/>
                </a:moveTo>
                <a:lnTo>
                  <a:pt x="784" y="245"/>
                </a:lnTo>
                <a:lnTo>
                  <a:pt x="784" y="0"/>
                </a:lnTo>
                <a:lnTo>
                  <a:pt x="0" y="0"/>
                </a:lnTo>
                <a:lnTo>
                  <a:pt x="0" y="245"/>
                </a:lnTo>
                <a:close/>
                <a:moveTo>
                  <a:pt x="0" y="0"/>
                </a:moveTo>
                <a:lnTo>
                  <a:pt x="784" y="0"/>
                </a:lnTo>
                <a:lnTo>
                  <a:pt x="784" y="245"/>
                </a:lnTo>
                <a:lnTo>
                  <a:pt x="78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4826">
            <a:solidFill>
              <a:srgbClr val="99CC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58" name="Rectangle 47">
            <a:extLst>
              <a:ext uri="{FF2B5EF4-FFF2-40B4-BE49-F238E27FC236}">
                <a16:creationId xmlns:a16="http://schemas.microsoft.com/office/drawing/2014/main" id="{C09AA71E-8484-46E9-90E9-855D1F39D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4210050"/>
            <a:ext cx="933450" cy="192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59" name="Rectangle 48">
            <a:extLst>
              <a:ext uri="{FF2B5EF4-FFF2-40B4-BE49-F238E27FC236}">
                <a16:creationId xmlns:a16="http://schemas.microsoft.com/office/drawing/2014/main" id="{CD46CDC6-F5C1-4B08-BB64-FF133DFB8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1" y="4219575"/>
            <a:ext cx="10525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+TrackingForm</a:t>
            </a:r>
          </a:p>
        </p:txBody>
      </p:sp>
      <p:sp>
        <p:nvSpPr>
          <p:cNvPr id="34860" name="Freeform 49">
            <a:extLst>
              <a:ext uri="{FF2B5EF4-FFF2-40B4-BE49-F238E27FC236}">
                <a16:creationId xmlns:a16="http://schemas.microsoft.com/office/drawing/2014/main" id="{B9081C5F-3820-4EDB-837A-8275222D4032}"/>
              </a:ext>
            </a:extLst>
          </p:cNvPr>
          <p:cNvSpPr>
            <a:spLocks/>
          </p:cNvSpPr>
          <p:nvPr/>
        </p:nvSpPr>
        <p:spPr bwMode="auto">
          <a:xfrm>
            <a:off x="6856413" y="3967164"/>
            <a:ext cx="754062" cy="1587"/>
          </a:xfrm>
          <a:custGeom>
            <a:avLst/>
            <a:gdLst>
              <a:gd name="T0" fmla="*/ 0 w 475"/>
              <a:gd name="T1" fmla="*/ 0 h 1587"/>
              <a:gd name="T2" fmla="*/ 2147483646 w 475"/>
              <a:gd name="T3" fmla="*/ 0 h 1587"/>
              <a:gd name="T4" fmla="*/ 0 w 475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75" h="1587">
                <a:moveTo>
                  <a:pt x="0" y="0"/>
                </a:moveTo>
                <a:lnTo>
                  <a:pt x="47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61" name="Freeform 50">
            <a:extLst>
              <a:ext uri="{FF2B5EF4-FFF2-40B4-BE49-F238E27FC236}">
                <a16:creationId xmlns:a16="http://schemas.microsoft.com/office/drawing/2014/main" id="{28CA7BCE-8EDE-4EDC-8CE4-4B765F5676CA}"/>
              </a:ext>
            </a:extLst>
          </p:cNvPr>
          <p:cNvSpPr>
            <a:spLocks/>
          </p:cNvSpPr>
          <p:nvPr/>
        </p:nvSpPr>
        <p:spPr bwMode="auto">
          <a:xfrm>
            <a:off x="6856413" y="3967164"/>
            <a:ext cx="754062" cy="1587"/>
          </a:xfrm>
          <a:custGeom>
            <a:avLst/>
            <a:gdLst>
              <a:gd name="T0" fmla="*/ 0 w 475"/>
              <a:gd name="T1" fmla="*/ 0 h 1587"/>
              <a:gd name="T2" fmla="*/ 2147483646 w 475"/>
              <a:gd name="T3" fmla="*/ 0 h 1587"/>
              <a:gd name="T4" fmla="*/ 0 w 475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75" h="1587">
                <a:moveTo>
                  <a:pt x="0" y="0"/>
                </a:moveTo>
                <a:lnTo>
                  <a:pt x="47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62" name="Freeform 51">
            <a:extLst>
              <a:ext uri="{FF2B5EF4-FFF2-40B4-BE49-F238E27FC236}">
                <a16:creationId xmlns:a16="http://schemas.microsoft.com/office/drawing/2014/main" id="{4A15EDAA-1EC1-4FA6-99AF-AE2AA5192037}"/>
              </a:ext>
            </a:extLst>
          </p:cNvPr>
          <p:cNvSpPr>
            <a:spLocks noEditPoints="1"/>
          </p:cNvSpPr>
          <p:nvPr/>
        </p:nvSpPr>
        <p:spPr bwMode="auto">
          <a:xfrm>
            <a:off x="6869113" y="3667125"/>
            <a:ext cx="754062" cy="388938"/>
          </a:xfrm>
          <a:custGeom>
            <a:avLst/>
            <a:gdLst>
              <a:gd name="T0" fmla="*/ 0 w 475"/>
              <a:gd name="T1" fmla="*/ 2147483646 h 245"/>
              <a:gd name="T2" fmla="*/ 2147483646 w 475"/>
              <a:gd name="T3" fmla="*/ 2147483646 h 245"/>
              <a:gd name="T4" fmla="*/ 2147483646 w 475"/>
              <a:gd name="T5" fmla="*/ 0 h 245"/>
              <a:gd name="T6" fmla="*/ 0 w 475"/>
              <a:gd name="T7" fmla="*/ 0 h 245"/>
              <a:gd name="T8" fmla="*/ 0 w 475"/>
              <a:gd name="T9" fmla="*/ 2147483646 h 245"/>
              <a:gd name="T10" fmla="*/ 0 w 475"/>
              <a:gd name="T11" fmla="*/ 0 h 245"/>
              <a:gd name="T12" fmla="*/ 2147483646 w 475"/>
              <a:gd name="T13" fmla="*/ 0 h 245"/>
              <a:gd name="T14" fmla="*/ 2147483646 w 475"/>
              <a:gd name="T15" fmla="*/ 2147483646 h 245"/>
              <a:gd name="T16" fmla="*/ 2147483646 w 475"/>
              <a:gd name="T17" fmla="*/ 0 h 245"/>
              <a:gd name="T18" fmla="*/ 0 w 475"/>
              <a:gd name="T19" fmla="*/ 0 h 24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75" h="245">
                <a:moveTo>
                  <a:pt x="0" y="245"/>
                </a:moveTo>
                <a:lnTo>
                  <a:pt x="475" y="245"/>
                </a:lnTo>
                <a:lnTo>
                  <a:pt x="475" y="0"/>
                </a:lnTo>
                <a:lnTo>
                  <a:pt x="0" y="0"/>
                </a:lnTo>
                <a:lnTo>
                  <a:pt x="0" y="245"/>
                </a:lnTo>
                <a:close/>
                <a:moveTo>
                  <a:pt x="0" y="0"/>
                </a:moveTo>
                <a:lnTo>
                  <a:pt x="475" y="0"/>
                </a:lnTo>
                <a:lnTo>
                  <a:pt x="475" y="245"/>
                </a:lnTo>
                <a:lnTo>
                  <a:pt x="47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4826">
            <a:solidFill>
              <a:srgbClr val="99CC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63" name="Rectangle 52">
            <a:extLst>
              <a:ext uri="{FF2B5EF4-FFF2-40B4-BE49-F238E27FC236}">
                <a16:creationId xmlns:a16="http://schemas.microsoft.com/office/drawing/2014/main" id="{46CFAA70-91B1-458C-ACA6-6968ECCF2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975" y="3765550"/>
            <a:ext cx="414338" cy="190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64" name="Rectangle 53">
            <a:extLst>
              <a:ext uri="{FF2B5EF4-FFF2-40B4-BE49-F238E27FC236}">
                <a16:creationId xmlns:a16="http://schemas.microsoft.com/office/drawing/2014/main" id="{2775EF5C-2758-4B3C-A894-2DCDB41E9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1675" y="3775075"/>
            <a:ext cx="463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-Order</a:t>
            </a:r>
          </a:p>
        </p:txBody>
      </p:sp>
      <p:sp>
        <p:nvSpPr>
          <p:cNvPr id="34865" name="Rectangle 54">
            <a:extLst>
              <a:ext uri="{FF2B5EF4-FFF2-40B4-BE49-F238E27FC236}">
                <a16:creationId xmlns:a16="http://schemas.microsoft.com/office/drawing/2014/main" id="{6FFD2C5C-4632-41F9-8095-349D90C0F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076" y="4502151"/>
            <a:ext cx="1755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nesting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66" name="Rectangle 55">
            <a:extLst>
              <a:ext uri="{FF2B5EF4-FFF2-40B4-BE49-F238E27FC236}">
                <a16:creationId xmlns:a16="http://schemas.microsoft.com/office/drawing/2014/main" id="{A285857C-C980-400D-B3F8-D50BFA000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4476751"/>
            <a:ext cx="1498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textual nesting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67" name="Freeform 56">
            <a:extLst>
              <a:ext uri="{FF2B5EF4-FFF2-40B4-BE49-F238E27FC236}">
                <a16:creationId xmlns:a16="http://schemas.microsoft.com/office/drawing/2014/main" id="{B9571C5A-FBF6-4D42-8398-56C75F6CED30}"/>
              </a:ext>
            </a:extLst>
          </p:cNvPr>
          <p:cNvSpPr>
            <a:spLocks/>
          </p:cNvSpPr>
          <p:nvPr/>
        </p:nvSpPr>
        <p:spPr bwMode="auto">
          <a:xfrm>
            <a:off x="3805239" y="3721101"/>
            <a:ext cx="92075" cy="87313"/>
          </a:xfrm>
          <a:custGeom>
            <a:avLst/>
            <a:gdLst>
              <a:gd name="T0" fmla="*/ 2147483646 w 58"/>
              <a:gd name="T1" fmla="*/ 0 h 55"/>
              <a:gd name="T2" fmla="*/ 2147483646 w 58"/>
              <a:gd name="T3" fmla="*/ 2147483646 h 55"/>
              <a:gd name="T4" fmla="*/ 0 w 58"/>
              <a:gd name="T5" fmla="*/ 2147483646 h 55"/>
              <a:gd name="T6" fmla="*/ 2147483646 w 58"/>
              <a:gd name="T7" fmla="*/ 2147483646 h 55"/>
              <a:gd name="T8" fmla="*/ 2147483646 w 58"/>
              <a:gd name="T9" fmla="*/ 2147483646 h 55"/>
              <a:gd name="T10" fmla="*/ 2147483646 w 58"/>
              <a:gd name="T11" fmla="*/ 2147483646 h 55"/>
              <a:gd name="T12" fmla="*/ 2147483646 w 58"/>
              <a:gd name="T13" fmla="*/ 2147483646 h 55"/>
              <a:gd name="T14" fmla="*/ 2147483646 w 58"/>
              <a:gd name="T15" fmla="*/ 2147483646 h 55"/>
              <a:gd name="T16" fmla="*/ 2147483646 w 58"/>
              <a:gd name="T17" fmla="*/ 2147483646 h 55"/>
              <a:gd name="T18" fmla="*/ 2147483646 w 58"/>
              <a:gd name="T19" fmla="*/ 0 h 55"/>
              <a:gd name="T20" fmla="*/ 2147483646 w 58"/>
              <a:gd name="T21" fmla="*/ 0 h 5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55">
                <a:moveTo>
                  <a:pt x="23" y="0"/>
                </a:moveTo>
                <a:lnTo>
                  <a:pt x="8" y="9"/>
                </a:lnTo>
                <a:lnTo>
                  <a:pt x="0" y="23"/>
                </a:lnTo>
                <a:lnTo>
                  <a:pt x="3" y="40"/>
                </a:lnTo>
                <a:lnTo>
                  <a:pt x="17" y="55"/>
                </a:lnTo>
                <a:lnTo>
                  <a:pt x="34" y="55"/>
                </a:lnTo>
                <a:lnTo>
                  <a:pt x="49" y="46"/>
                </a:lnTo>
                <a:lnTo>
                  <a:pt x="58" y="32"/>
                </a:lnTo>
                <a:lnTo>
                  <a:pt x="55" y="14"/>
                </a:lnTo>
                <a:lnTo>
                  <a:pt x="40" y="0"/>
                </a:lnTo>
                <a:lnTo>
                  <a:pt x="23" y="0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8" name="Freeform 57">
            <a:extLst>
              <a:ext uri="{FF2B5EF4-FFF2-40B4-BE49-F238E27FC236}">
                <a16:creationId xmlns:a16="http://schemas.microsoft.com/office/drawing/2014/main" id="{27C0110F-B288-44FD-986C-A78733621924}"/>
              </a:ext>
            </a:extLst>
          </p:cNvPr>
          <p:cNvSpPr>
            <a:spLocks/>
          </p:cNvSpPr>
          <p:nvPr/>
        </p:nvSpPr>
        <p:spPr bwMode="auto">
          <a:xfrm>
            <a:off x="3695701" y="3702050"/>
            <a:ext cx="201613" cy="63500"/>
          </a:xfrm>
          <a:custGeom>
            <a:avLst/>
            <a:gdLst>
              <a:gd name="T0" fmla="*/ 2147483646 w 295"/>
              <a:gd name="T1" fmla="*/ 2147483646 h 256"/>
              <a:gd name="T2" fmla="*/ 2147483646 w 295"/>
              <a:gd name="T3" fmla="*/ 2147483646 h 256"/>
              <a:gd name="T4" fmla="*/ 2147483646 w 295"/>
              <a:gd name="T5" fmla="*/ 2147483646 h 256"/>
              <a:gd name="T6" fmla="*/ 2147483646 w 295"/>
              <a:gd name="T7" fmla="*/ 2147483646 h 256"/>
              <a:gd name="T8" fmla="*/ 2147483646 w 295"/>
              <a:gd name="T9" fmla="*/ 2147483646 h 256"/>
              <a:gd name="T10" fmla="*/ 2147483646 w 295"/>
              <a:gd name="T11" fmla="*/ 0 h 2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5" h="256">
                <a:moveTo>
                  <a:pt x="295" y="256"/>
                </a:moveTo>
                <a:cubicBezTo>
                  <a:pt x="274" y="249"/>
                  <a:pt x="251" y="247"/>
                  <a:pt x="231" y="238"/>
                </a:cubicBezTo>
                <a:cubicBezTo>
                  <a:pt x="144" y="200"/>
                  <a:pt x="268" y="235"/>
                  <a:pt x="167" y="210"/>
                </a:cubicBezTo>
                <a:cubicBezTo>
                  <a:pt x="123" y="182"/>
                  <a:pt x="78" y="143"/>
                  <a:pt x="48" y="100"/>
                </a:cubicBezTo>
                <a:cubicBezTo>
                  <a:pt x="36" y="82"/>
                  <a:pt x="11" y="46"/>
                  <a:pt x="11" y="46"/>
                </a:cubicBezTo>
                <a:cubicBezTo>
                  <a:pt x="0" y="12"/>
                  <a:pt x="2" y="28"/>
                  <a:pt x="2" y="0"/>
                </a:cubicBezTo>
              </a:path>
            </a:pathLst>
          </a:cu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9" name="Rectangle 58">
            <a:extLst>
              <a:ext uri="{FF2B5EF4-FFF2-40B4-BE49-F238E27FC236}">
                <a16:creationId xmlns:a16="http://schemas.microsoft.com/office/drawing/2014/main" id="{F9C9904F-F516-4667-B3FD-53A80644D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426" y="3476625"/>
            <a:ext cx="6588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 b="1" i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endParaRPr lang="en-US" altLang="en-US" b="1" i="1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70" name="Rectangle 59">
            <a:extLst>
              <a:ext uri="{FF2B5EF4-FFF2-40B4-BE49-F238E27FC236}">
                <a16:creationId xmlns:a16="http://schemas.microsoft.com/office/drawing/2014/main" id="{BB69E287-D005-4148-A4BE-4634AECAF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1676400"/>
            <a:ext cx="8229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Nested Elements: Composite relationship (When the whole dies, its parts die as well, but not necessarily vice versa)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(C++ namespace; specialization means “derived”)</a:t>
            </a:r>
          </a:p>
        </p:txBody>
      </p:sp>
      <p:sp>
        <p:nvSpPr>
          <p:cNvPr id="34871" name="Rectangle 60">
            <a:extLst>
              <a:ext uri="{FF2B5EF4-FFF2-40B4-BE49-F238E27FC236}">
                <a16:creationId xmlns:a16="http://schemas.microsoft.com/office/drawing/2014/main" id="{890A50FE-E471-4128-97D3-7AE0D46AE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6" y="5594351"/>
            <a:ext cx="1204913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FC6A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</a:p>
        </p:txBody>
      </p:sp>
      <p:sp>
        <p:nvSpPr>
          <p:cNvPr id="34872" name="Rectangle 61">
            <a:extLst>
              <a:ext uri="{FF2B5EF4-FFF2-40B4-BE49-F238E27FC236}">
                <a16:creationId xmlns:a16="http://schemas.microsoft.com/office/drawing/2014/main" id="{9BFCBACE-E448-4DA1-B0BA-0CAAF55B6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1" y="5416551"/>
            <a:ext cx="7839075" cy="120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Packages that are friends to another may see all the elements of that package, no matter what their visibility.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If an element is visible within a package, it is visible within all packages nested inside the package.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>
            <a:extLst>
              <a:ext uri="{FF2B5EF4-FFF2-40B4-BE49-F238E27FC236}">
                <a16:creationId xmlns:a16="http://schemas.microsoft.com/office/drawing/2014/main" id="{47DD3F45-F3B3-4AF0-82C1-1CCE06B03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5439" y="565150"/>
            <a:ext cx="7391400" cy="5619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Dependency –Among Packages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357E878-2559-4D89-A4AA-8F35540C3AB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905000" y="990600"/>
            <a:ext cx="8229600" cy="21336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Two Stereotypes of Dependency Among </a:t>
            </a:r>
            <a:r>
              <a:rPr lang="en-US" altLang="en-US" sz="260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en-US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/>
            <a:r>
              <a:rPr lang="en-US" altLang="en-US" sz="22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the source package is granted the right to reference the elements of the target package </a:t>
            </a:r>
            <a:r>
              <a:rPr lang="en-US" altLang="en-US" sz="1700" i="1">
                <a:latin typeface="Times New Roman" panose="02020603050405020304" pitchFamily="18" charset="0"/>
                <a:cs typeface="Times New Roman" panose="02020603050405020304" pitchFamily="18" charset="0"/>
              </a:rPr>
              <a:t>(:: convention)</a:t>
            </a:r>
          </a:p>
          <a:p>
            <a:pPr lvl="1" eaLnBrk="1" hangingPunct="1"/>
            <a:r>
              <a:rPr lang="en-US" altLang="en-US" sz="2200" i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a kind of access; the </a:t>
            </a:r>
            <a:r>
              <a:rPr lang="en-US" altLang="en-US" sz="17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alt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contents of the target package enter the flat namespace of the source as if they had been declared in the source</a:t>
            </a:r>
          </a:p>
          <a:p>
            <a:pPr lvl="1" eaLnBrk="1" hangingPunct="1">
              <a:buFontTx/>
              <a:buNone/>
            </a:pPr>
            <a:endParaRPr lang="en-US" alt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4" name="Slide Number Placeholder 6">
            <a:extLst>
              <a:ext uri="{FF2B5EF4-FFF2-40B4-BE49-F238E27FC236}">
                <a16:creationId xmlns:a16="http://schemas.microsoft.com/office/drawing/2014/main" id="{61696868-0F10-475B-A5E2-9425787D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533676-BA12-4952-A576-A6F6CD2FD931}" type="slidenum"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98</a:t>
            </a:fld>
            <a:endParaRPr lang="en-US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5" name="Rectangle 4">
            <a:extLst>
              <a:ext uri="{FF2B5EF4-FFF2-40B4-BE49-F238E27FC236}">
                <a16:creationId xmlns:a16="http://schemas.microsoft.com/office/drawing/2014/main" id="{7D624930-9CA0-4330-9ABA-3CA53746E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0" y="3346450"/>
            <a:ext cx="1327150" cy="304800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6" name="Text Box 5">
            <a:extLst>
              <a:ext uri="{FF2B5EF4-FFF2-40B4-BE49-F238E27FC236}">
                <a16:creationId xmlns:a16="http://schemas.microsoft.com/office/drawing/2014/main" id="{A30202DF-35CE-445D-8744-58D53167E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2151" y="3346451"/>
            <a:ext cx="12049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packageName</a:t>
            </a:r>
          </a:p>
        </p:txBody>
      </p:sp>
      <p:sp>
        <p:nvSpPr>
          <p:cNvPr id="35847" name="Rectangle 6">
            <a:extLst>
              <a:ext uri="{FF2B5EF4-FFF2-40B4-BE49-F238E27FC236}">
                <a16:creationId xmlns:a16="http://schemas.microsoft.com/office/drawing/2014/main" id="{4BC4C4B4-9FA6-46C5-BCC2-BE86FBE15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0" y="3216276"/>
            <a:ext cx="508000" cy="130175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8" name="Rectangle 7">
            <a:extLst>
              <a:ext uri="{FF2B5EF4-FFF2-40B4-BE49-F238E27FC236}">
                <a16:creationId xmlns:a16="http://schemas.microsoft.com/office/drawing/2014/main" id="{4B2CFF1E-AE20-4AF8-B8E6-39A4A6893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618038"/>
            <a:ext cx="1327150" cy="304800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9" name="Text Box 8">
            <a:extLst>
              <a:ext uri="{FF2B5EF4-FFF2-40B4-BE49-F238E27FC236}">
                <a16:creationId xmlns:a16="http://schemas.microsoft.com/office/drawing/2014/main" id="{4637B3DD-79CE-4D53-A283-3B15D1CC6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4618039"/>
            <a:ext cx="12049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packageName</a:t>
            </a:r>
          </a:p>
        </p:txBody>
      </p:sp>
      <p:sp>
        <p:nvSpPr>
          <p:cNvPr id="35850" name="Rectangle 9">
            <a:extLst>
              <a:ext uri="{FF2B5EF4-FFF2-40B4-BE49-F238E27FC236}">
                <a16:creationId xmlns:a16="http://schemas.microsoft.com/office/drawing/2014/main" id="{91EF9F1A-9335-4292-86B6-058D65689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4922838"/>
            <a:ext cx="2024063" cy="768350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1" name="Rectangle 10">
            <a:extLst>
              <a:ext uri="{FF2B5EF4-FFF2-40B4-BE49-F238E27FC236}">
                <a16:creationId xmlns:a16="http://schemas.microsoft.com/office/drawing/2014/main" id="{B370A862-84D8-435A-ABD8-7C2D275D4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613" y="5075239"/>
            <a:ext cx="508000" cy="130175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2" name="Rectangle 11">
            <a:extLst>
              <a:ext uri="{FF2B5EF4-FFF2-40B4-BE49-F238E27FC236}">
                <a16:creationId xmlns:a16="http://schemas.microsoft.com/office/drawing/2014/main" id="{3BA30982-BE1B-440A-B1DD-C5EF51A5A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613" y="5205413"/>
            <a:ext cx="1644650" cy="355600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3" name="Text Box 12">
            <a:extLst>
              <a:ext uri="{FF2B5EF4-FFF2-40B4-BE49-F238E27FC236}">
                <a16:creationId xmlns:a16="http://schemas.microsoft.com/office/drawing/2014/main" id="{69568FFC-59B5-441F-8C0A-C73D21C14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6614" y="5205414"/>
            <a:ext cx="146367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subPackageName</a:t>
            </a:r>
          </a:p>
        </p:txBody>
      </p:sp>
      <p:sp>
        <p:nvSpPr>
          <p:cNvPr id="35854" name="Rectangle 13">
            <a:extLst>
              <a:ext uri="{FF2B5EF4-FFF2-40B4-BE49-F238E27FC236}">
                <a16:creationId xmlns:a16="http://schemas.microsoft.com/office/drawing/2014/main" id="{1D05F5BF-8F62-41FD-9BA1-9CD747D82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413" y="4618038"/>
            <a:ext cx="1327150" cy="304800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5" name="Text Box 14">
            <a:extLst>
              <a:ext uri="{FF2B5EF4-FFF2-40B4-BE49-F238E27FC236}">
                <a16:creationId xmlns:a16="http://schemas.microsoft.com/office/drawing/2014/main" id="{F9C3E836-538E-4BB0-AA3F-6A730A0C5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413" y="4618039"/>
            <a:ext cx="1204912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packageName</a:t>
            </a:r>
          </a:p>
        </p:txBody>
      </p:sp>
      <p:sp>
        <p:nvSpPr>
          <p:cNvPr id="35856" name="Rectangle 15">
            <a:extLst>
              <a:ext uri="{FF2B5EF4-FFF2-40B4-BE49-F238E27FC236}">
                <a16:creationId xmlns:a16="http://schemas.microsoft.com/office/drawing/2014/main" id="{5F69F8FD-6F86-4A4A-9A97-F0FF65505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413" y="4922838"/>
            <a:ext cx="1681162" cy="768350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7" name="Rectangle 16">
            <a:extLst>
              <a:ext uri="{FF2B5EF4-FFF2-40B4-BE49-F238E27FC236}">
                <a16:creationId xmlns:a16="http://schemas.microsoft.com/office/drawing/2014/main" id="{0E8A98C9-3B5A-47B4-BD55-054FB312A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301" y="5154613"/>
            <a:ext cx="1319213" cy="355600"/>
          </a:xfrm>
          <a:prstGeom prst="rect">
            <a:avLst/>
          </a:prstGeom>
          <a:noFill/>
          <a:ln w="9525">
            <a:solidFill>
              <a:srgbClr val="33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58" name="Text Box 17">
            <a:extLst>
              <a:ext uri="{FF2B5EF4-FFF2-40B4-BE49-F238E27FC236}">
                <a16:creationId xmlns:a16="http://schemas.microsoft.com/office/drawing/2014/main" id="{453D13C4-075A-43D1-BB94-E9E20885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00" y="5154614"/>
            <a:ext cx="11747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PackageClass</a:t>
            </a:r>
          </a:p>
        </p:txBody>
      </p:sp>
      <p:sp>
        <p:nvSpPr>
          <p:cNvPr id="35859" name="Line 18">
            <a:extLst>
              <a:ext uri="{FF2B5EF4-FFF2-40B4-BE49-F238E27FC236}">
                <a16:creationId xmlns:a16="http://schemas.microsoft.com/office/drawing/2014/main" id="{C1365A98-9F3D-4208-8ECA-FA0BBB95C7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8063" y="3656013"/>
            <a:ext cx="0" cy="1549400"/>
          </a:xfrm>
          <a:prstGeom prst="line">
            <a:avLst/>
          </a:prstGeom>
          <a:noFill/>
          <a:ln w="28575">
            <a:solidFill>
              <a:srgbClr val="3399FF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0" name="Line 19">
            <a:extLst>
              <a:ext uri="{FF2B5EF4-FFF2-40B4-BE49-F238E27FC236}">
                <a16:creationId xmlns:a16="http://schemas.microsoft.com/office/drawing/2014/main" id="{8E88810B-BCE0-4873-9EA1-A9E89ABECE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22738" y="3656013"/>
            <a:ext cx="0" cy="1549400"/>
          </a:xfrm>
          <a:prstGeom prst="line">
            <a:avLst/>
          </a:prstGeom>
          <a:noFill/>
          <a:ln w="28575">
            <a:solidFill>
              <a:srgbClr val="3399FF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1" name="Line 20">
            <a:extLst>
              <a:ext uri="{FF2B5EF4-FFF2-40B4-BE49-F238E27FC236}">
                <a16:creationId xmlns:a16="http://schemas.microsoft.com/office/drawing/2014/main" id="{F24BE640-D3CD-47B5-BAFE-5B56D37FB8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2738" y="5205413"/>
            <a:ext cx="436562" cy="0"/>
          </a:xfrm>
          <a:prstGeom prst="line">
            <a:avLst/>
          </a:prstGeom>
          <a:noFill/>
          <a:ln w="28575">
            <a:solidFill>
              <a:srgbClr val="3399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2" name="Text Box 21">
            <a:extLst>
              <a:ext uri="{FF2B5EF4-FFF2-40B4-BE49-F238E27FC236}">
                <a16:creationId xmlns:a16="http://schemas.microsoft.com/office/drawing/2014/main" id="{6B33434C-2F33-4D1D-8835-9823D1FDA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9" y="4038600"/>
            <a:ext cx="1089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&lt;&lt;import&gt;&gt;</a:t>
            </a:r>
          </a:p>
        </p:txBody>
      </p:sp>
      <p:sp>
        <p:nvSpPr>
          <p:cNvPr id="35863" name="Text Box 22">
            <a:extLst>
              <a:ext uri="{FF2B5EF4-FFF2-40B4-BE49-F238E27FC236}">
                <a16:creationId xmlns:a16="http://schemas.microsoft.com/office/drawing/2014/main" id="{36719B50-FA97-495F-8057-3BB7D706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39" y="4038601"/>
            <a:ext cx="10509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&lt;&lt;access&gt;&gt;</a:t>
            </a:r>
          </a:p>
        </p:txBody>
      </p:sp>
      <p:sp>
        <p:nvSpPr>
          <p:cNvPr id="35864" name="Rectangle 29">
            <a:extLst>
              <a:ext uri="{FF2B5EF4-FFF2-40B4-BE49-F238E27FC236}">
                <a16:creationId xmlns:a16="http://schemas.microsoft.com/office/drawing/2014/main" id="{644C02A1-D092-493E-B5DF-BC9474F9C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413" y="3302001"/>
            <a:ext cx="1257300" cy="754063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5" name="Rectangle 30">
            <a:extLst>
              <a:ext uri="{FF2B5EF4-FFF2-40B4-BE49-F238E27FC236}">
                <a16:creationId xmlns:a16="http://schemas.microsoft.com/office/drawing/2014/main" id="{6C999937-F71C-4751-A7E0-A82DEA973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414" y="3121026"/>
            <a:ext cx="712787" cy="180975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6" name="Rectangle 31">
            <a:extLst>
              <a:ext uri="{FF2B5EF4-FFF2-40B4-BE49-F238E27FC236}">
                <a16:creationId xmlns:a16="http://schemas.microsoft.com/office/drawing/2014/main" id="{F58D5566-5ACE-4C14-94A8-CC193980C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225" y="3457575"/>
            <a:ext cx="1111250" cy="5984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7" name="Rectangle 32">
            <a:extLst>
              <a:ext uri="{FF2B5EF4-FFF2-40B4-BE49-F238E27FC236}">
                <a16:creationId xmlns:a16="http://schemas.microsoft.com/office/drawing/2014/main" id="{9BD917BF-4538-4F1F-92A3-FCA5B2E84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3513" y="3467100"/>
            <a:ext cx="9080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OrderForm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8" name="Rectangle 33">
            <a:extLst>
              <a:ext uri="{FF2B5EF4-FFF2-40B4-BE49-F238E27FC236}">
                <a16:creationId xmlns:a16="http://schemas.microsoft.com/office/drawing/2014/main" id="{E72F09E5-3695-444A-8DBB-8E23F6C61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3514" y="3656013"/>
            <a:ext cx="10890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TrackingForm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69" name="Rectangle 34">
            <a:extLst>
              <a:ext uri="{FF2B5EF4-FFF2-40B4-BE49-F238E27FC236}">
                <a16:creationId xmlns:a16="http://schemas.microsoft.com/office/drawing/2014/main" id="{82B47BE7-FD34-4F9A-8072-8172A69F3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3513" y="3846513"/>
            <a:ext cx="5016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Order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0" name="Rectangle 35">
            <a:extLst>
              <a:ext uri="{FF2B5EF4-FFF2-40B4-BE49-F238E27FC236}">
                <a16:creationId xmlns:a16="http://schemas.microsoft.com/office/drawing/2014/main" id="{66E839E1-41C1-4C5A-97A2-BEA805460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4950" y="3125788"/>
            <a:ext cx="40163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1" name="Rectangle 36">
            <a:extLst>
              <a:ext uri="{FF2B5EF4-FFF2-40B4-BE49-F238E27FC236}">
                <a16:creationId xmlns:a16="http://schemas.microsoft.com/office/drawing/2014/main" id="{B0EDDBFD-7C92-434D-AE08-2CC265A9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889" y="4548188"/>
            <a:ext cx="1208087" cy="665162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2" name="Rectangle 37">
            <a:extLst>
              <a:ext uri="{FF2B5EF4-FFF2-40B4-BE49-F238E27FC236}">
                <a16:creationId xmlns:a16="http://schemas.microsoft.com/office/drawing/2014/main" id="{25ABD691-1793-4420-BE7C-7D24BC609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889" y="4371976"/>
            <a:ext cx="712787" cy="176213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3" name="Rectangle 38">
            <a:extLst>
              <a:ext uri="{FF2B5EF4-FFF2-40B4-BE49-F238E27FC236}">
                <a16:creationId xmlns:a16="http://schemas.microsoft.com/office/drawing/2014/main" id="{89124C7D-0C2C-4764-B9F1-296635292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3700" y="4803776"/>
            <a:ext cx="958850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4" name="Rectangle 39">
            <a:extLst>
              <a:ext uri="{FF2B5EF4-FFF2-40B4-BE49-F238E27FC236}">
                <a16:creationId xmlns:a16="http://schemas.microsoft.com/office/drawing/2014/main" id="{A36F9BC4-7461-44D7-81C0-65DAEFFB4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9" y="4813300"/>
            <a:ext cx="8667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+OrderRules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5" name="Rectangle 40">
            <a:extLst>
              <a:ext uri="{FF2B5EF4-FFF2-40B4-BE49-F238E27FC236}">
                <a16:creationId xmlns:a16="http://schemas.microsoft.com/office/drawing/2014/main" id="{6DF27204-6F05-4A6D-B32C-6681EA003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5003800"/>
            <a:ext cx="9953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-GUI::Window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6" name="Rectangle 41">
            <a:extLst>
              <a:ext uri="{FF2B5EF4-FFF2-40B4-BE49-F238E27FC236}">
                <a16:creationId xmlns:a16="http://schemas.microsoft.com/office/drawing/2014/main" id="{91E3EAD8-BAC0-4C7C-8923-ED41174E9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751" y="4371975"/>
            <a:ext cx="4984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77" name="Freeform 42">
            <a:extLst>
              <a:ext uri="{FF2B5EF4-FFF2-40B4-BE49-F238E27FC236}">
                <a16:creationId xmlns:a16="http://schemas.microsoft.com/office/drawing/2014/main" id="{B992D520-559B-493F-B514-544AE976A4C8}"/>
              </a:ext>
            </a:extLst>
          </p:cNvPr>
          <p:cNvSpPr>
            <a:spLocks/>
          </p:cNvSpPr>
          <p:nvPr/>
        </p:nvSpPr>
        <p:spPr bwMode="auto">
          <a:xfrm>
            <a:off x="9159875" y="4065589"/>
            <a:ext cx="465138" cy="746125"/>
          </a:xfrm>
          <a:custGeom>
            <a:avLst/>
            <a:gdLst>
              <a:gd name="T0" fmla="*/ 2147483646 w 589"/>
              <a:gd name="T1" fmla="*/ 0 h 807"/>
              <a:gd name="T2" fmla="*/ 2147483646 w 589"/>
              <a:gd name="T3" fmla="*/ 2147483646 h 807"/>
              <a:gd name="T4" fmla="*/ 2147483646 w 589"/>
              <a:gd name="T5" fmla="*/ 2147483646 h 807"/>
              <a:gd name="T6" fmla="*/ 0 w 589"/>
              <a:gd name="T7" fmla="*/ 2147483646 h 80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89" h="807">
                <a:moveTo>
                  <a:pt x="589" y="0"/>
                </a:moveTo>
                <a:lnTo>
                  <a:pt x="589" y="80"/>
                </a:lnTo>
                <a:lnTo>
                  <a:pt x="589" y="807"/>
                </a:lnTo>
                <a:lnTo>
                  <a:pt x="0" y="807"/>
                </a:lnTo>
              </a:path>
            </a:pathLst>
          </a:custGeom>
          <a:noFill/>
          <a:ln w="4826">
            <a:solidFill>
              <a:srgbClr val="99CC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8" name="Freeform 43">
            <a:extLst>
              <a:ext uri="{FF2B5EF4-FFF2-40B4-BE49-F238E27FC236}">
                <a16:creationId xmlns:a16="http://schemas.microsoft.com/office/drawing/2014/main" id="{A6B714A9-B743-4C7F-A10C-45899127C580}"/>
              </a:ext>
            </a:extLst>
          </p:cNvPr>
          <p:cNvSpPr>
            <a:spLocks/>
          </p:cNvSpPr>
          <p:nvPr/>
        </p:nvSpPr>
        <p:spPr bwMode="auto">
          <a:xfrm>
            <a:off x="9210676" y="4748214"/>
            <a:ext cx="161925" cy="109537"/>
          </a:xfrm>
          <a:custGeom>
            <a:avLst/>
            <a:gdLst>
              <a:gd name="T0" fmla="*/ 2147483646 w 102"/>
              <a:gd name="T1" fmla="*/ 0 h 69"/>
              <a:gd name="T2" fmla="*/ 0 w 102"/>
              <a:gd name="T3" fmla="*/ 2147483646 h 69"/>
              <a:gd name="T4" fmla="*/ 2147483646 w 102"/>
              <a:gd name="T5" fmla="*/ 2147483646 h 6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2" h="69">
                <a:moveTo>
                  <a:pt x="102" y="0"/>
                </a:moveTo>
                <a:lnTo>
                  <a:pt x="0" y="36"/>
                </a:lnTo>
                <a:lnTo>
                  <a:pt x="102" y="69"/>
                </a:lnTo>
              </a:path>
            </a:pathLst>
          </a:custGeom>
          <a:noFill/>
          <a:ln w="4826">
            <a:solidFill>
              <a:srgbClr val="99CC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9" name="Rectangle 44">
            <a:extLst>
              <a:ext uri="{FF2B5EF4-FFF2-40B4-BE49-F238E27FC236}">
                <a16:creationId xmlns:a16="http://schemas.microsoft.com/office/drawing/2014/main" id="{B5C6B0CF-7CAD-449A-B887-9AC63F1AF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1538" y="4284664"/>
            <a:ext cx="811212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80" name="Rectangle 45">
            <a:extLst>
              <a:ext uri="{FF2B5EF4-FFF2-40B4-BE49-F238E27FC236}">
                <a16:creationId xmlns:a16="http://schemas.microsoft.com/office/drawing/2014/main" id="{B57113A7-CA09-4A0A-814B-28F8A18E0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0575" y="4321175"/>
            <a:ext cx="8064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&lt;&lt;import&gt;&gt;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81" name="Rectangle 46">
            <a:extLst>
              <a:ext uri="{FF2B5EF4-FFF2-40B4-BE49-F238E27FC236}">
                <a16:creationId xmlns:a16="http://schemas.microsoft.com/office/drawing/2014/main" id="{8650F38C-592C-47D0-A77F-0E51E033A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889" y="5389564"/>
            <a:ext cx="1247775" cy="758825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82" name="Rectangle 47">
            <a:extLst>
              <a:ext uri="{FF2B5EF4-FFF2-40B4-BE49-F238E27FC236}">
                <a16:creationId xmlns:a16="http://schemas.microsoft.com/office/drawing/2014/main" id="{2D394B45-C663-4A58-A37D-4C55C5B96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888" y="5213351"/>
            <a:ext cx="711200" cy="176213"/>
          </a:xfrm>
          <a:prstGeom prst="rect">
            <a:avLst/>
          </a:prstGeom>
          <a:solidFill>
            <a:srgbClr val="FFFFFF"/>
          </a:solidFill>
          <a:ln w="4826">
            <a:solidFill>
              <a:srgbClr val="99CCFF"/>
            </a:solidFill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83" name="Rectangle 48">
            <a:extLst>
              <a:ext uri="{FF2B5EF4-FFF2-40B4-BE49-F238E27FC236}">
                <a16:creationId xmlns:a16="http://schemas.microsoft.com/office/drawing/2014/main" id="{92DBF436-511D-4234-84A8-5CBD7E8CB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700" y="5551488"/>
            <a:ext cx="1028700" cy="596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84" name="Rectangle 49">
            <a:extLst>
              <a:ext uri="{FF2B5EF4-FFF2-40B4-BE49-F238E27FC236}">
                <a16:creationId xmlns:a16="http://schemas.microsoft.com/office/drawing/2014/main" id="{7CAFC7B4-30F2-4363-B589-879CAC7F6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988" y="5559425"/>
            <a:ext cx="6397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+Window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85" name="Rectangle 50">
            <a:extLst>
              <a:ext uri="{FF2B5EF4-FFF2-40B4-BE49-F238E27FC236}">
                <a16:creationId xmlns:a16="http://schemas.microsoft.com/office/drawing/2014/main" id="{810491FA-75BC-499A-BFDD-FEC52170D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988" y="5749925"/>
            <a:ext cx="4572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+Form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86" name="Rectangle 51">
            <a:extLst>
              <a:ext uri="{FF2B5EF4-FFF2-40B4-BE49-F238E27FC236}">
                <a16:creationId xmlns:a16="http://schemas.microsoft.com/office/drawing/2014/main" id="{22DDB842-562B-4EE1-9F59-C4961D746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988" y="5938838"/>
            <a:ext cx="10096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#EventHandler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87" name="Rectangle 52">
            <a:extLst>
              <a:ext uri="{FF2B5EF4-FFF2-40B4-BE49-F238E27FC236}">
                <a16:creationId xmlns:a16="http://schemas.microsoft.com/office/drawing/2014/main" id="{CBB96082-8BFF-441C-A0A1-DD874FBF1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988" y="5213350"/>
            <a:ext cx="2905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88" name="Freeform 53">
            <a:extLst>
              <a:ext uri="{FF2B5EF4-FFF2-40B4-BE49-F238E27FC236}">
                <a16:creationId xmlns:a16="http://schemas.microsoft.com/office/drawing/2014/main" id="{540E1EA9-2D48-4AEA-A1FE-5155481691DB}"/>
              </a:ext>
            </a:extLst>
          </p:cNvPr>
          <p:cNvSpPr>
            <a:spLocks/>
          </p:cNvSpPr>
          <p:nvPr/>
        </p:nvSpPr>
        <p:spPr bwMode="auto">
          <a:xfrm>
            <a:off x="8094663" y="5213351"/>
            <a:ext cx="571500" cy="561975"/>
          </a:xfrm>
          <a:custGeom>
            <a:avLst/>
            <a:gdLst>
              <a:gd name="T0" fmla="*/ 2147483646 w 757"/>
              <a:gd name="T1" fmla="*/ 0 h 610"/>
              <a:gd name="T2" fmla="*/ 2147483646 w 757"/>
              <a:gd name="T3" fmla="*/ 2147483646 h 610"/>
              <a:gd name="T4" fmla="*/ 2147483646 w 757"/>
              <a:gd name="T5" fmla="*/ 2147483646 h 610"/>
              <a:gd name="T6" fmla="*/ 0 w 757"/>
              <a:gd name="T7" fmla="*/ 2147483646 h 6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57" h="610">
                <a:moveTo>
                  <a:pt x="757" y="0"/>
                </a:moveTo>
                <a:lnTo>
                  <a:pt x="757" y="60"/>
                </a:lnTo>
                <a:lnTo>
                  <a:pt x="757" y="610"/>
                </a:lnTo>
                <a:lnTo>
                  <a:pt x="0" y="610"/>
                </a:lnTo>
              </a:path>
            </a:pathLst>
          </a:custGeom>
          <a:noFill/>
          <a:ln w="4826">
            <a:solidFill>
              <a:srgbClr val="99CC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9" name="Freeform 54">
            <a:extLst>
              <a:ext uri="{FF2B5EF4-FFF2-40B4-BE49-F238E27FC236}">
                <a16:creationId xmlns:a16="http://schemas.microsoft.com/office/drawing/2014/main" id="{D7F4DDD7-8EC5-4691-9243-FD02A9F710B5}"/>
              </a:ext>
            </a:extLst>
          </p:cNvPr>
          <p:cNvSpPr>
            <a:spLocks/>
          </p:cNvSpPr>
          <p:nvPr/>
        </p:nvSpPr>
        <p:spPr bwMode="auto">
          <a:xfrm>
            <a:off x="8094664" y="5719764"/>
            <a:ext cx="161925" cy="109537"/>
          </a:xfrm>
          <a:custGeom>
            <a:avLst/>
            <a:gdLst>
              <a:gd name="T0" fmla="*/ 2147483646 w 102"/>
              <a:gd name="T1" fmla="*/ 0 h 69"/>
              <a:gd name="T2" fmla="*/ 0 w 102"/>
              <a:gd name="T3" fmla="*/ 2147483646 h 69"/>
              <a:gd name="T4" fmla="*/ 2147483646 w 102"/>
              <a:gd name="T5" fmla="*/ 2147483646 h 6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2" h="69">
                <a:moveTo>
                  <a:pt x="102" y="0"/>
                </a:moveTo>
                <a:lnTo>
                  <a:pt x="0" y="36"/>
                </a:lnTo>
                <a:lnTo>
                  <a:pt x="102" y="69"/>
                </a:lnTo>
              </a:path>
            </a:pathLst>
          </a:custGeom>
          <a:noFill/>
          <a:ln w="4826">
            <a:solidFill>
              <a:srgbClr val="99CC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0" name="Rectangle 55">
            <a:extLst>
              <a:ext uri="{FF2B5EF4-FFF2-40B4-BE49-F238E27FC236}">
                <a16:creationId xmlns:a16="http://schemas.microsoft.com/office/drawing/2014/main" id="{DFEB7C51-90DC-4723-9685-EE2E07A2B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551" y="5899151"/>
            <a:ext cx="811213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91" name="Rectangle 56">
            <a:extLst>
              <a:ext uri="{FF2B5EF4-FFF2-40B4-BE49-F238E27FC236}">
                <a16:creationId xmlns:a16="http://schemas.microsoft.com/office/drawing/2014/main" id="{5C1A32AD-F33A-49F3-A7A3-8DF45D663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550" y="5426075"/>
            <a:ext cx="8064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&lt;&lt;import&gt;&gt;</a:t>
            </a:r>
            <a:endParaRPr lang="en-US" altLang="en-US" sz="1800" b="1">
              <a:solidFill>
                <a:srgbClr val="0099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92" name="Rectangle 57">
            <a:extLst>
              <a:ext uri="{FF2B5EF4-FFF2-40B4-BE49-F238E27FC236}">
                <a16:creationId xmlns:a16="http://schemas.microsoft.com/office/drawing/2014/main" id="{BDC527E7-3C5D-46D1-B008-BBC753D66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0575" y="4995863"/>
            <a:ext cx="6413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i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imports</a:t>
            </a:r>
            <a:endParaRPr lang="en-US" altLang="en-US" sz="1800" b="1" i="1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93" name="Rectangle 58">
            <a:extLst>
              <a:ext uri="{FF2B5EF4-FFF2-40B4-BE49-F238E27FC236}">
                <a16:creationId xmlns:a16="http://schemas.microsoft.com/office/drawing/2014/main" id="{5DB99D58-8D0E-4446-B169-5C947A76B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714" y="4200526"/>
            <a:ext cx="6175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i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exports</a:t>
            </a:r>
            <a:endParaRPr lang="en-US" altLang="en-US" sz="1800" b="1" i="1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94" name="Freeform 59">
            <a:extLst>
              <a:ext uri="{FF2B5EF4-FFF2-40B4-BE49-F238E27FC236}">
                <a16:creationId xmlns:a16="http://schemas.microsoft.com/office/drawing/2014/main" id="{BF1ABCAB-DED7-4F8A-AE04-21D5EB2FBBD3}"/>
              </a:ext>
            </a:extLst>
          </p:cNvPr>
          <p:cNvSpPr>
            <a:spLocks/>
          </p:cNvSpPr>
          <p:nvPr/>
        </p:nvSpPr>
        <p:spPr bwMode="auto">
          <a:xfrm>
            <a:off x="8936038" y="3481388"/>
            <a:ext cx="88900" cy="95250"/>
          </a:xfrm>
          <a:custGeom>
            <a:avLst/>
            <a:gdLst>
              <a:gd name="T0" fmla="*/ 0 w 56"/>
              <a:gd name="T1" fmla="*/ 2147483646 h 60"/>
              <a:gd name="T2" fmla="*/ 0 w 56"/>
              <a:gd name="T3" fmla="*/ 2147483646 h 60"/>
              <a:gd name="T4" fmla="*/ 2147483646 w 56"/>
              <a:gd name="T5" fmla="*/ 2147483646 h 60"/>
              <a:gd name="T6" fmla="*/ 2147483646 w 56"/>
              <a:gd name="T7" fmla="*/ 2147483646 h 60"/>
              <a:gd name="T8" fmla="*/ 2147483646 w 56"/>
              <a:gd name="T9" fmla="*/ 2147483646 h 60"/>
              <a:gd name="T10" fmla="*/ 2147483646 w 56"/>
              <a:gd name="T11" fmla="*/ 2147483646 h 60"/>
              <a:gd name="T12" fmla="*/ 2147483646 w 56"/>
              <a:gd name="T13" fmla="*/ 2147483646 h 60"/>
              <a:gd name="T14" fmla="*/ 2147483646 w 56"/>
              <a:gd name="T15" fmla="*/ 2147483646 h 60"/>
              <a:gd name="T16" fmla="*/ 2147483646 w 56"/>
              <a:gd name="T17" fmla="*/ 0 h 60"/>
              <a:gd name="T18" fmla="*/ 2147483646 w 56"/>
              <a:gd name="T19" fmla="*/ 2147483646 h 60"/>
              <a:gd name="T20" fmla="*/ 0 w 56"/>
              <a:gd name="T21" fmla="*/ 2147483646 h 6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" h="60">
                <a:moveTo>
                  <a:pt x="0" y="18"/>
                </a:moveTo>
                <a:lnTo>
                  <a:pt x="0" y="39"/>
                </a:lnTo>
                <a:lnTo>
                  <a:pt x="9" y="54"/>
                </a:lnTo>
                <a:lnTo>
                  <a:pt x="26" y="60"/>
                </a:lnTo>
                <a:lnTo>
                  <a:pt x="44" y="57"/>
                </a:lnTo>
                <a:lnTo>
                  <a:pt x="56" y="42"/>
                </a:lnTo>
                <a:lnTo>
                  <a:pt x="56" y="24"/>
                </a:lnTo>
                <a:lnTo>
                  <a:pt x="47" y="6"/>
                </a:lnTo>
                <a:lnTo>
                  <a:pt x="29" y="0"/>
                </a:lnTo>
                <a:lnTo>
                  <a:pt x="12" y="6"/>
                </a:lnTo>
                <a:lnTo>
                  <a:pt x="0" y="18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5" name="Freeform 60">
            <a:extLst>
              <a:ext uri="{FF2B5EF4-FFF2-40B4-BE49-F238E27FC236}">
                <a16:creationId xmlns:a16="http://schemas.microsoft.com/office/drawing/2014/main" id="{9E0CED9E-3C26-4E06-8521-F6D71FCF1BEA}"/>
              </a:ext>
            </a:extLst>
          </p:cNvPr>
          <p:cNvSpPr>
            <a:spLocks/>
          </p:cNvSpPr>
          <p:nvPr/>
        </p:nvSpPr>
        <p:spPr bwMode="auto">
          <a:xfrm>
            <a:off x="6775450" y="5745163"/>
            <a:ext cx="95250" cy="95250"/>
          </a:xfrm>
          <a:custGeom>
            <a:avLst/>
            <a:gdLst>
              <a:gd name="T0" fmla="*/ 2147483646 w 60"/>
              <a:gd name="T1" fmla="*/ 2147483646 h 60"/>
              <a:gd name="T2" fmla="*/ 2147483646 w 60"/>
              <a:gd name="T3" fmla="*/ 2147483646 h 60"/>
              <a:gd name="T4" fmla="*/ 2147483646 w 60"/>
              <a:gd name="T5" fmla="*/ 2147483646 h 60"/>
              <a:gd name="T6" fmla="*/ 2147483646 w 60"/>
              <a:gd name="T7" fmla="*/ 2147483646 h 60"/>
              <a:gd name="T8" fmla="*/ 2147483646 w 60"/>
              <a:gd name="T9" fmla="*/ 2147483646 h 60"/>
              <a:gd name="T10" fmla="*/ 2147483646 w 60"/>
              <a:gd name="T11" fmla="*/ 2147483646 h 60"/>
              <a:gd name="T12" fmla="*/ 2147483646 w 60"/>
              <a:gd name="T13" fmla="*/ 2147483646 h 60"/>
              <a:gd name="T14" fmla="*/ 2147483646 w 60"/>
              <a:gd name="T15" fmla="*/ 0 h 60"/>
              <a:gd name="T16" fmla="*/ 2147483646 w 60"/>
              <a:gd name="T17" fmla="*/ 2147483646 h 60"/>
              <a:gd name="T18" fmla="*/ 0 w 60"/>
              <a:gd name="T19" fmla="*/ 2147483646 h 60"/>
              <a:gd name="T20" fmla="*/ 2147483646 w 60"/>
              <a:gd name="T21" fmla="*/ 2147483646 h 6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" h="60">
                <a:moveTo>
                  <a:pt x="3" y="42"/>
                </a:moveTo>
                <a:lnTo>
                  <a:pt x="15" y="57"/>
                </a:lnTo>
                <a:lnTo>
                  <a:pt x="33" y="60"/>
                </a:lnTo>
                <a:lnTo>
                  <a:pt x="48" y="54"/>
                </a:lnTo>
                <a:lnTo>
                  <a:pt x="60" y="39"/>
                </a:lnTo>
                <a:lnTo>
                  <a:pt x="57" y="18"/>
                </a:lnTo>
                <a:lnTo>
                  <a:pt x="45" y="6"/>
                </a:lnTo>
                <a:lnTo>
                  <a:pt x="27" y="0"/>
                </a:lnTo>
                <a:lnTo>
                  <a:pt x="9" y="6"/>
                </a:lnTo>
                <a:lnTo>
                  <a:pt x="0" y="24"/>
                </a:lnTo>
                <a:lnTo>
                  <a:pt x="3" y="42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6" name="Freeform 61">
            <a:extLst>
              <a:ext uri="{FF2B5EF4-FFF2-40B4-BE49-F238E27FC236}">
                <a16:creationId xmlns:a16="http://schemas.microsoft.com/office/drawing/2014/main" id="{272403EF-DED4-4CFC-A18C-A39A53F2AAAB}"/>
              </a:ext>
            </a:extLst>
          </p:cNvPr>
          <p:cNvSpPr>
            <a:spLocks/>
          </p:cNvSpPr>
          <p:nvPr/>
        </p:nvSpPr>
        <p:spPr bwMode="auto">
          <a:xfrm>
            <a:off x="8943975" y="3706813"/>
            <a:ext cx="95250" cy="95250"/>
          </a:xfrm>
          <a:custGeom>
            <a:avLst/>
            <a:gdLst>
              <a:gd name="T0" fmla="*/ 0 w 60"/>
              <a:gd name="T1" fmla="*/ 2147483646 h 60"/>
              <a:gd name="T2" fmla="*/ 2147483646 w 60"/>
              <a:gd name="T3" fmla="*/ 2147483646 h 60"/>
              <a:gd name="T4" fmla="*/ 2147483646 w 60"/>
              <a:gd name="T5" fmla="*/ 2147483646 h 60"/>
              <a:gd name="T6" fmla="*/ 2147483646 w 60"/>
              <a:gd name="T7" fmla="*/ 2147483646 h 60"/>
              <a:gd name="T8" fmla="*/ 2147483646 w 60"/>
              <a:gd name="T9" fmla="*/ 2147483646 h 60"/>
              <a:gd name="T10" fmla="*/ 2147483646 w 60"/>
              <a:gd name="T11" fmla="*/ 2147483646 h 60"/>
              <a:gd name="T12" fmla="*/ 2147483646 w 60"/>
              <a:gd name="T13" fmla="*/ 2147483646 h 60"/>
              <a:gd name="T14" fmla="*/ 2147483646 w 60"/>
              <a:gd name="T15" fmla="*/ 0 h 60"/>
              <a:gd name="T16" fmla="*/ 2147483646 w 60"/>
              <a:gd name="T17" fmla="*/ 2147483646 h 60"/>
              <a:gd name="T18" fmla="*/ 2147483646 w 60"/>
              <a:gd name="T19" fmla="*/ 2147483646 h 60"/>
              <a:gd name="T20" fmla="*/ 0 w 60"/>
              <a:gd name="T21" fmla="*/ 2147483646 h 6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" h="60">
                <a:moveTo>
                  <a:pt x="0" y="36"/>
                </a:moveTo>
                <a:lnTo>
                  <a:pt x="9" y="51"/>
                </a:lnTo>
                <a:lnTo>
                  <a:pt x="27" y="60"/>
                </a:lnTo>
                <a:lnTo>
                  <a:pt x="45" y="57"/>
                </a:lnTo>
                <a:lnTo>
                  <a:pt x="57" y="45"/>
                </a:lnTo>
                <a:lnTo>
                  <a:pt x="60" y="27"/>
                </a:lnTo>
                <a:lnTo>
                  <a:pt x="51" y="9"/>
                </a:lnTo>
                <a:lnTo>
                  <a:pt x="36" y="0"/>
                </a:lnTo>
                <a:lnTo>
                  <a:pt x="18" y="3"/>
                </a:lnTo>
                <a:lnTo>
                  <a:pt x="3" y="18"/>
                </a:lnTo>
                <a:lnTo>
                  <a:pt x="0" y="36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7" name="Freeform 62">
            <a:extLst>
              <a:ext uri="{FF2B5EF4-FFF2-40B4-BE49-F238E27FC236}">
                <a16:creationId xmlns:a16="http://schemas.microsoft.com/office/drawing/2014/main" id="{CDE5B946-CC35-43A3-85F2-34E37865E054}"/>
              </a:ext>
            </a:extLst>
          </p:cNvPr>
          <p:cNvSpPr>
            <a:spLocks/>
          </p:cNvSpPr>
          <p:nvPr/>
        </p:nvSpPr>
        <p:spPr bwMode="auto">
          <a:xfrm>
            <a:off x="6775450" y="5600701"/>
            <a:ext cx="95250" cy="93663"/>
          </a:xfrm>
          <a:custGeom>
            <a:avLst/>
            <a:gdLst>
              <a:gd name="T0" fmla="*/ 2147483646 w 60"/>
              <a:gd name="T1" fmla="*/ 2147483646 h 59"/>
              <a:gd name="T2" fmla="*/ 2147483646 w 60"/>
              <a:gd name="T3" fmla="*/ 2147483646 h 59"/>
              <a:gd name="T4" fmla="*/ 0 w 60"/>
              <a:gd name="T5" fmla="*/ 2147483646 h 59"/>
              <a:gd name="T6" fmla="*/ 2147483646 w 60"/>
              <a:gd name="T7" fmla="*/ 2147483646 h 59"/>
              <a:gd name="T8" fmla="*/ 2147483646 w 60"/>
              <a:gd name="T9" fmla="*/ 2147483646 h 59"/>
              <a:gd name="T10" fmla="*/ 2147483646 w 60"/>
              <a:gd name="T11" fmla="*/ 2147483646 h 59"/>
              <a:gd name="T12" fmla="*/ 2147483646 w 60"/>
              <a:gd name="T13" fmla="*/ 2147483646 h 59"/>
              <a:gd name="T14" fmla="*/ 2147483646 w 60"/>
              <a:gd name="T15" fmla="*/ 2147483646 h 59"/>
              <a:gd name="T16" fmla="*/ 2147483646 w 60"/>
              <a:gd name="T17" fmla="*/ 2147483646 h 59"/>
              <a:gd name="T18" fmla="*/ 2147483646 w 60"/>
              <a:gd name="T19" fmla="*/ 0 h 59"/>
              <a:gd name="T20" fmla="*/ 2147483646 w 60"/>
              <a:gd name="T21" fmla="*/ 2147483646 h 5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" h="59">
                <a:moveTo>
                  <a:pt x="15" y="3"/>
                </a:moveTo>
                <a:lnTo>
                  <a:pt x="3" y="18"/>
                </a:lnTo>
                <a:lnTo>
                  <a:pt x="0" y="36"/>
                </a:lnTo>
                <a:lnTo>
                  <a:pt x="9" y="51"/>
                </a:lnTo>
                <a:lnTo>
                  <a:pt x="27" y="59"/>
                </a:lnTo>
                <a:lnTo>
                  <a:pt x="45" y="54"/>
                </a:lnTo>
                <a:lnTo>
                  <a:pt x="57" y="42"/>
                </a:lnTo>
                <a:lnTo>
                  <a:pt x="60" y="21"/>
                </a:lnTo>
                <a:lnTo>
                  <a:pt x="51" y="6"/>
                </a:lnTo>
                <a:lnTo>
                  <a:pt x="33" y="0"/>
                </a:lnTo>
                <a:lnTo>
                  <a:pt x="15" y="3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8" name="Freeform 63">
            <a:extLst>
              <a:ext uri="{FF2B5EF4-FFF2-40B4-BE49-F238E27FC236}">
                <a16:creationId xmlns:a16="http://schemas.microsoft.com/office/drawing/2014/main" id="{E548BAAE-3791-4F3D-9C69-CE35DAFE1698}"/>
              </a:ext>
            </a:extLst>
          </p:cNvPr>
          <p:cNvSpPr>
            <a:spLocks/>
          </p:cNvSpPr>
          <p:nvPr/>
        </p:nvSpPr>
        <p:spPr bwMode="auto">
          <a:xfrm>
            <a:off x="7867650" y="4813301"/>
            <a:ext cx="88900" cy="100013"/>
          </a:xfrm>
          <a:custGeom>
            <a:avLst/>
            <a:gdLst>
              <a:gd name="T0" fmla="*/ 0 w 56"/>
              <a:gd name="T1" fmla="*/ 2147483646 h 63"/>
              <a:gd name="T2" fmla="*/ 0 w 56"/>
              <a:gd name="T3" fmla="*/ 2147483646 h 63"/>
              <a:gd name="T4" fmla="*/ 2147483646 w 56"/>
              <a:gd name="T5" fmla="*/ 2147483646 h 63"/>
              <a:gd name="T6" fmla="*/ 2147483646 w 56"/>
              <a:gd name="T7" fmla="*/ 2147483646 h 63"/>
              <a:gd name="T8" fmla="*/ 2147483646 w 56"/>
              <a:gd name="T9" fmla="*/ 2147483646 h 63"/>
              <a:gd name="T10" fmla="*/ 2147483646 w 56"/>
              <a:gd name="T11" fmla="*/ 2147483646 h 63"/>
              <a:gd name="T12" fmla="*/ 2147483646 w 56"/>
              <a:gd name="T13" fmla="*/ 2147483646 h 63"/>
              <a:gd name="T14" fmla="*/ 2147483646 w 56"/>
              <a:gd name="T15" fmla="*/ 2147483646 h 63"/>
              <a:gd name="T16" fmla="*/ 2147483646 w 56"/>
              <a:gd name="T17" fmla="*/ 0 h 63"/>
              <a:gd name="T18" fmla="*/ 2147483646 w 56"/>
              <a:gd name="T19" fmla="*/ 2147483646 h 63"/>
              <a:gd name="T20" fmla="*/ 0 w 56"/>
              <a:gd name="T21" fmla="*/ 2147483646 h 6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" h="63">
                <a:moveTo>
                  <a:pt x="0" y="24"/>
                </a:moveTo>
                <a:lnTo>
                  <a:pt x="0" y="42"/>
                </a:lnTo>
                <a:lnTo>
                  <a:pt x="12" y="57"/>
                </a:lnTo>
                <a:lnTo>
                  <a:pt x="29" y="63"/>
                </a:lnTo>
                <a:lnTo>
                  <a:pt x="47" y="54"/>
                </a:lnTo>
                <a:lnTo>
                  <a:pt x="56" y="39"/>
                </a:lnTo>
                <a:lnTo>
                  <a:pt x="56" y="21"/>
                </a:lnTo>
                <a:lnTo>
                  <a:pt x="44" y="6"/>
                </a:lnTo>
                <a:lnTo>
                  <a:pt x="27" y="0"/>
                </a:lnTo>
                <a:lnTo>
                  <a:pt x="9" y="9"/>
                </a:lnTo>
                <a:lnTo>
                  <a:pt x="0" y="24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9" name="Freeform 64">
            <a:extLst>
              <a:ext uri="{FF2B5EF4-FFF2-40B4-BE49-F238E27FC236}">
                <a16:creationId xmlns:a16="http://schemas.microsoft.com/office/drawing/2014/main" id="{8CD323CA-1245-4189-AC2A-DCB51CECE856}"/>
              </a:ext>
            </a:extLst>
          </p:cNvPr>
          <p:cNvSpPr>
            <a:spLocks/>
          </p:cNvSpPr>
          <p:nvPr/>
        </p:nvSpPr>
        <p:spPr bwMode="auto">
          <a:xfrm>
            <a:off x="10131426" y="4489451"/>
            <a:ext cx="93663" cy="100013"/>
          </a:xfrm>
          <a:custGeom>
            <a:avLst/>
            <a:gdLst>
              <a:gd name="T0" fmla="*/ 2147483646 w 59"/>
              <a:gd name="T1" fmla="*/ 2147483646 h 63"/>
              <a:gd name="T2" fmla="*/ 2147483646 w 59"/>
              <a:gd name="T3" fmla="*/ 2147483646 h 63"/>
              <a:gd name="T4" fmla="*/ 2147483646 w 59"/>
              <a:gd name="T5" fmla="*/ 2147483646 h 63"/>
              <a:gd name="T6" fmla="*/ 2147483646 w 59"/>
              <a:gd name="T7" fmla="*/ 2147483646 h 63"/>
              <a:gd name="T8" fmla="*/ 2147483646 w 59"/>
              <a:gd name="T9" fmla="*/ 2147483646 h 63"/>
              <a:gd name="T10" fmla="*/ 2147483646 w 59"/>
              <a:gd name="T11" fmla="*/ 0 h 63"/>
              <a:gd name="T12" fmla="*/ 2147483646 w 59"/>
              <a:gd name="T13" fmla="*/ 2147483646 h 63"/>
              <a:gd name="T14" fmla="*/ 2147483646 w 59"/>
              <a:gd name="T15" fmla="*/ 2147483646 h 63"/>
              <a:gd name="T16" fmla="*/ 0 w 59"/>
              <a:gd name="T17" fmla="*/ 2147483646 h 63"/>
              <a:gd name="T18" fmla="*/ 2147483646 w 59"/>
              <a:gd name="T19" fmla="*/ 2147483646 h 63"/>
              <a:gd name="T20" fmla="*/ 2147483646 w 59"/>
              <a:gd name="T21" fmla="*/ 2147483646 h 6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9" h="63">
                <a:moveTo>
                  <a:pt x="26" y="63"/>
                </a:moveTo>
                <a:lnTo>
                  <a:pt x="44" y="57"/>
                </a:lnTo>
                <a:lnTo>
                  <a:pt x="56" y="45"/>
                </a:lnTo>
                <a:lnTo>
                  <a:pt x="59" y="27"/>
                </a:lnTo>
                <a:lnTo>
                  <a:pt x="50" y="9"/>
                </a:lnTo>
                <a:lnTo>
                  <a:pt x="32" y="0"/>
                </a:lnTo>
                <a:lnTo>
                  <a:pt x="15" y="6"/>
                </a:lnTo>
                <a:lnTo>
                  <a:pt x="3" y="18"/>
                </a:lnTo>
                <a:lnTo>
                  <a:pt x="0" y="36"/>
                </a:lnTo>
                <a:lnTo>
                  <a:pt x="9" y="54"/>
                </a:lnTo>
                <a:lnTo>
                  <a:pt x="26" y="63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0" name="Freeform 65">
            <a:extLst>
              <a:ext uri="{FF2B5EF4-FFF2-40B4-BE49-F238E27FC236}">
                <a16:creationId xmlns:a16="http://schemas.microsoft.com/office/drawing/2014/main" id="{D3A3486C-9B72-4E19-B853-10F46B0296A9}"/>
              </a:ext>
            </a:extLst>
          </p:cNvPr>
          <p:cNvSpPr>
            <a:spLocks/>
          </p:cNvSpPr>
          <p:nvPr/>
        </p:nvSpPr>
        <p:spPr bwMode="auto">
          <a:xfrm>
            <a:off x="9534525" y="5473700"/>
            <a:ext cx="90488" cy="95250"/>
          </a:xfrm>
          <a:custGeom>
            <a:avLst/>
            <a:gdLst>
              <a:gd name="T0" fmla="*/ 2147483646 w 57"/>
              <a:gd name="T1" fmla="*/ 2147483646 h 60"/>
              <a:gd name="T2" fmla="*/ 2147483646 w 57"/>
              <a:gd name="T3" fmla="*/ 2147483646 h 60"/>
              <a:gd name="T4" fmla="*/ 2147483646 w 57"/>
              <a:gd name="T5" fmla="*/ 0 h 60"/>
              <a:gd name="T6" fmla="*/ 2147483646 w 57"/>
              <a:gd name="T7" fmla="*/ 2147483646 h 60"/>
              <a:gd name="T8" fmla="*/ 0 w 57"/>
              <a:gd name="T9" fmla="*/ 2147483646 h 60"/>
              <a:gd name="T10" fmla="*/ 0 w 57"/>
              <a:gd name="T11" fmla="*/ 2147483646 h 60"/>
              <a:gd name="T12" fmla="*/ 2147483646 w 57"/>
              <a:gd name="T13" fmla="*/ 2147483646 h 60"/>
              <a:gd name="T14" fmla="*/ 2147483646 w 57"/>
              <a:gd name="T15" fmla="*/ 2147483646 h 60"/>
              <a:gd name="T16" fmla="*/ 2147483646 w 57"/>
              <a:gd name="T17" fmla="*/ 2147483646 h 60"/>
              <a:gd name="T18" fmla="*/ 2147483646 w 57"/>
              <a:gd name="T19" fmla="*/ 2147483646 h 60"/>
              <a:gd name="T20" fmla="*/ 2147483646 w 57"/>
              <a:gd name="T21" fmla="*/ 2147483646 h 6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7" h="60">
                <a:moveTo>
                  <a:pt x="57" y="21"/>
                </a:moveTo>
                <a:lnTo>
                  <a:pt x="48" y="6"/>
                </a:lnTo>
                <a:lnTo>
                  <a:pt x="30" y="0"/>
                </a:lnTo>
                <a:lnTo>
                  <a:pt x="12" y="6"/>
                </a:lnTo>
                <a:lnTo>
                  <a:pt x="0" y="21"/>
                </a:lnTo>
                <a:lnTo>
                  <a:pt x="0" y="39"/>
                </a:lnTo>
                <a:lnTo>
                  <a:pt x="12" y="54"/>
                </a:lnTo>
                <a:lnTo>
                  <a:pt x="30" y="60"/>
                </a:lnTo>
                <a:lnTo>
                  <a:pt x="48" y="54"/>
                </a:lnTo>
                <a:lnTo>
                  <a:pt x="57" y="39"/>
                </a:lnTo>
                <a:lnTo>
                  <a:pt x="57" y="21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1" name="Line 66">
            <a:extLst>
              <a:ext uri="{FF2B5EF4-FFF2-40B4-BE49-F238E27FC236}">
                <a16:creationId xmlns:a16="http://schemas.microsoft.com/office/drawing/2014/main" id="{B137B481-B849-4800-B50F-B45B5A58C4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25013" y="5240339"/>
            <a:ext cx="355600" cy="269875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2" name="Line 67">
            <a:extLst>
              <a:ext uri="{FF2B5EF4-FFF2-40B4-BE49-F238E27FC236}">
                <a16:creationId xmlns:a16="http://schemas.microsoft.com/office/drawing/2014/main" id="{A21F4AB8-789A-4FE1-924F-3C321DD8C3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8126" y="3754439"/>
            <a:ext cx="1114425" cy="568325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3" name="Line 68">
            <a:extLst>
              <a:ext uri="{FF2B5EF4-FFF2-40B4-BE49-F238E27FC236}">
                <a16:creationId xmlns:a16="http://schemas.microsoft.com/office/drawing/2014/main" id="{9D5BE731-9FE7-4C50-A9AB-E50F589CE6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80613" y="4489450"/>
            <a:ext cx="196850" cy="51435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4" name="Line 69">
            <a:extLst>
              <a:ext uri="{FF2B5EF4-FFF2-40B4-BE49-F238E27FC236}">
                <a16:creationId xmlns:a16="http://schemas.microsoft.com/office/drawing/2014/main" id="{3E662A6D-8C58-4809-A3E7-0EF812469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1264" y="4489450"/>
            <a:ext cx="306387" cy="3683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5" name="Line 70">
            <a:extLst>
              <a:ext uri="{FF2B5EF4-FFF2-40B4-BE49-F238E27FC236}">
                <a16:creationId xmlns:a16="http://schemas.microsoft.com/office/drawing/2014/main" id="{DB684019-97E8-4793-8961-8793000559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8125" y="3481389"/>
            <a:ext cx="1130300" cy="803275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6" name="Line 71">
            <a:extLst>
              <a:ext uri="{FF2B5EF4-FFF2-40B4-BE49-F238E27FC236}">
                <a16:creationId xmlns:a16="http://schemas.microsoft.com/office/drawing/2014/main" id="{AD66A31E-7AD3-4643-8F7F-B021F2BF8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2895600"/>
            <a:ext cx="0" cy="325278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1C8F-6067-4C9C-AD8A-AD06BDFC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Dependency among packages</a:t>
            </a:r>
          </a:p>
        </p:txBody>
      </p:sp>
      <p:sp>
        <p:nvSpPr>
          <p:cNvPr id="37891" name="Text Placeholder 2">
            <a:extLst>
              <a:ext uri="{FF2B5EF4-FFF2-40B4-BE49-F238E27FC236}">
                <a16:creationId xmlns:a16="http://schemas.microsoft.com/office/drawing/2014/main" id="{85A5C6D6-4670-4CC8-B727-3A44586265BC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7892" name="Content Placeholder 3">
            <a:extLst>
              <a:ext uri="{FF2B5EF4-FFF2-40B4-BE49-F238E27FC236}">
                <a16:creationId xmlns:a16="http://schemas.microsoft.com/office/drawing/2014/main" id="{C3FBFABF-D07F-4E64-A927-DF0F0C4C01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7893" name="Slide Number Placeholder 4">
            <a:extLst>
              <a:ext uri="{FF2B5EF4-FFF2-40B4-BE49-F238E27FC236}">
                <a16:creationId xmlns:a16="http://schemas.microsoft.com/office/drawing/2014/main" id="{8B9E46F9-592D-402C-9048-2810513DA9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E60917-04D5-411D-BF67-81A52E156D2D}" type="slidenum">
              <a:rPr lang="en-US" altLang="en-US" sz="1000"/>
              <a:pPr/>
              <a:t>99</a:t>
            </a:fld>
            <a:endParaRPr lang="en-US" altLang="en-US" sz="1000"/>
          </a:p>
        </p:txBody>
      </p:sp>
      <p:pic>
        <p:nvPicPr>
          <p:cNvPr id="37894" name="Picture 6">
            <a:extLst>
              <a:ext uri="{FF2B5EF4-FFF2-40B4-BE49-F238E27FC236}">
                <a16:creationId xmlns:a16="http://schemas.microsoft.com/office/drawing/2014/main" id="{3AEA2C66-96F5-4443-A5C4-05CFFF1E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1481138"/>
            <a:ext cx="9781309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{BA9DE233-EA36-4CE0-878C-904273019BA6}tf56535239_win32</Template>
  <TotalTime>69</TotalTime>
  <Words>5650</Words>
  <Application>Microsoft Office PowerPoint</Application>
  <PresentationFormat>Widescreen</PresentationFormat>
  <Paragraphs>899</Paragraphs>
  <Slides>115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7" baseType="lpstr">
      <vt:lpstr>Arial</vt:lpstr>
      <vt:lpstr>Calibri</vt:lpstr>
      <vt:lpstr>Franklin Gothic Book</vt:lpstr>
      <vt:lpstr>Franklin Gothic Demi</vt:lpstr>
      <vt:lpstr>Tahoma</vt:lpstr>
      <vt:lpstr>Times</vt:lpstr>
      <vt:lpstr>Times New Roman</vt:lpstr>
      <vt:lpstr>Verdana</vt:lpstr>
      <vt:lpstr>Wingdings</vt:lpstr>
      <vt:lpstr>Wingdings 2</vt:lpstr>
      <vt:lpstr>Wingdings 3</vt:lpstr>
      <vt:lpstr>DividendVTI</vt:lpstr>
      <vt:lpstr>Object Oriented Structural modeling</vt:lpstr>
      <vt:lpstr>Outline  </vt:lpstr>
      <vt:lpstr>Structure Diagrams</vt:lpstr>
      <vt:lpstr>Discovering Classes</vt:lpstr>
      <vt:lpstr>CRC</vt:lpstr>
      <vt:lpstr>Discovering Classes (Alternative)</vt:lpstr>
      <vt:lpstr>Class Naming Rule</vt:lpstr>
      <vt:lpstr>Class</vt:lpstr>
      <vt:lpstr>Class Names</vt:lpstr>
      <vt:lpstr>Class Attributes</vt:lpstr>
      <vt:lpstr>Class Attributes …</vt:lpstr>
      <vt:lpstr>Class Attributes …</vt:lpstr>
      <vt:lpstr>Class Operations</vt:lpstr>
      <vt:lpstr>Class Operations …</vt:lpstr>
      <vt:lpstr>Depicting Classes</vt:lpstr>
      <vt:lpstr>Relationships</vt:lpstr>
      <vt:lpstr>Association</vt:lpstr>
      <vt:lpstr>Association …</vt:lpstr>
      <vt:lpstr>Association …</vt:lpstr>
      <vt:lpstr>Association …</vt:lpstr>
      <vt:lpstr>Association …</vt:lpstr>
      <vt:lpstr>Association …</vt:lpstr>
      <vt:lpstr>Association …</vt:lpstr>
      <vt:lpstr>Association …</vt:lpstr>
      <vt:lpstr>Association …</vt:lpstr>
      <vt:lpstr>Association …</vt:lpstr>
      <vt:lpstr>Association …</vt:lpstr>
      <vt:lpstr>Dependency</vt:lpstr>
      <vt:lpstr>Generalization</vt:lpstr>
      <vt:lpstr>Generalization</vt:lpstr>
      <vt:lpstr>Types of Classes</vt:lpstr>
      <vt:lpstr>Entity Classes</vt:lpstr>
      <vt:lpstr>Interface or Boundary Classes</vt:lpstr>
      <vt:lpstr>Abstract Classes</vt:lpstr>
      <vt:lpstr>Control Classes</vt:lpstr>
      <vt:lpstr>Four rules apply to their communication</vt:lpstr>
      <vt:lpstr>Example</vt:lpstr>
      <vt:lpstr>Exercise </vt:lpstr>
      <vt:lpstr>Possible answer</vt:lpstr>
      <vt:lpstr>UML Object Diagram</vt:lpstr>
      <vt:lpstr>Introduction </vt:lpstr>
      <vt:lpstr>Purpose of Object Diagram </vt:lpstr>
      <vt:lpstr>Basic Object Diagram Symbols and Notations</vt:lpstr>
      <vt:lpstr>Basic Object Diagram Symbols and Notations …</vt:lpstr>
      <vt:lpstr>Basic Object Diagram Symbols and Notations</vt:lpstr>
      <vt:lpstr>Example 1</vt:lpstr>
      <vt:lpstr>Class Vs Object Diagram</vt:lpstr>
      <vt:lpstr>Class Vs Object Diagram …</vt:lpstr>
      <vt:lpstr>Class Vs Object Diagram …</vt:lpstr>
      <vt:lpstr>Example 2</vt:lpstr>
      <vt:lpstr>Collaboration Diagrams</vt:lpstr>
      <vt:lpstr>What is a Collaboration Diagram</vt:lpstr>
      <vt:lpstr>Purpose of the Collaboration Diagram</vt:lpstr>
      <vt:lpstr>Collaboration Diagram</vt:lpstr>
      <vt:lpstr>Ex. Collaboration Diagram</vt:lpstr>
      <vt:lpstr>Collaboration Diagram Elements</vt:lpstr>
      <vt:lpstr>PowerPoint Presentation</vt:lpstr>
      <vt:lpstr>Objects</vt:lpstr>
      <vt:lpstr>Objects</vt:lpstr>
      <vt:lpstr>transaction object acts as a supplier to the UI (user interface) client object.  in turn, the fine object is a supplier to the transaction client object.</vt:lpstr>
      <vt:lpstr>Links</vt:lpstr>
      <vt:lpstr>PowerPoint Presentation</vt:lpstr>
      <vt:lpstr>Messages</vt:lpstr>
      <vt:lpstr>Messages</vt:lpstr>
      <vt:lpstr>Flow by Numbers</vt:lpstr>
      <vt:lpstr>Message Flow Notation</vt:lpstr>
      <vt:lpstr>Iterating Messages</vt:lpstr>
      <vt:lpstr>Conditional Messages</vt:lpstr>
      <vt:lpstr>Collaboration vs Sequence Diagram</vt:lpstr>
      <vt:lpstr>PowerPoint Presentation</vt:lpstr>
      <vt:lpstr>PowerPoint Presentation</vt:lpstr>
      <vt:lpstr>Number of Messages</vt:lpstr>
      <vt:lpstr>Steps to Creating a Collaboration Diagram</vt:lpstr>
      <vt:lpstr>Steps to Creating a  Collaboration Diagram</vt:lpstr>
      <vt:lpstr>Creation and Deletion</vt:lpstr>
      <vt:lpstr>Objects Changing State</vt:lpstr>
      <vt:lpstr>PowerPoint Presentation</vt:lpstr>
      <vt:lpstr>Change State of an Object</vt:lpstr>
      <vt:lpstr>PowerPoint Presentation</vt:lpstr>
      <vt:lpstr>What is Software Architecture?</vt:lpstr>
      <vt:lpstr>The importance of developing an architectural model</vt:lpstr>
      <vt:lpstr>Contents of a good architectural model</vt:lpstr>
      <vt:lpstr>Describing an architecture using UML</vt:lpstr>
      <vt:lpstr>Component Diagrams</vt:lpstr>
      <vt:lpstr>Component Diagram</vt:lpstr>
      <vt:lpstr>PowerPoint Presentation</vt:lpstr>
      <vt:lpstr>Component Diagram</vt:lpstr>
      <vt:lpstr>PowerPoint Presentation</vt:lpstr>
      <vt:lpstr>Component Diagram</vt:lpstr>
      <vt:lpstr>Component Diagram:</vt:lpstr>
      <vt:lpstr>Component Diagram – Connector &amp; Another Example </vt:lpstr>
      <vt:lpstr>Deployment Diagrams</vt:lpstr>
      <vt:lpstr>Deployment Diagram</vt:lpstr>
      <vt:lpstr>Structural Diagrams - Deployment Diagram </vt:lpstr>
      <vt:lpstr>Structural Diagrams - Deployment Diagram</vt:lpstr>
      <vt:lpstr>Package Diagrams</vt:lpstr>
      <vt:lpstr>Packages</vt:lpstr>
      <vt:lpstr>Dependency –Among Packages</vt:lpstr>
      <vt:lpstr>Dependency among packages</vt:lpstr>
      <vt:lpstr>Dependency among packages</vt:lpstr>
      <vt:lpstr>Architectural patterns</vt:lpstr>
      <vt:lpstr>Why Should You Focus on Software Architecture?</vt:lpstr>
      <vt:lpstr> The Multi-Layer architectural pattern </vt:lpstr>
      <vt:lpstr>The Multi-Layer architectural pattern</vt:lpstr>
      <vt:lpstr>The Multi-Layer architectural pattern</vt:lpstr>
      <vt:lpstr> The Client–Server and other distributed architectural patterns  </vt:lpstr>
      <vt:lpstr>  The Client–Server and other distributed architectural patterns  </vt:lpstr>
      <vt:lpstr>  The Client–Server and other distributed architectural patterns  </vt:lpstr>
      <vt:lpstr>The Broker architectural pattern </vt:lpstr>
      <vt:lpstr>The Broker architectural pattern</vt:lpstr>
      <vt:lpstr> The Model–View–Controller (MVC) architectural pattern </vt:lpstr>
      <vt:lpstr>The Model–View–Controller (MVC) architectural pattern</vt:lpstr>
      <vt:lpstr>The Pipe-and-Filter architectural pattern</vt:lpstr>
      <vt:lpstr>The Pipe-and-Filter architectural pattern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Structural modeling</dc:title>
  <dc:creator>Yay</dc:creator>
  <cp:lastModifiedBy>Yay</cp:lastModifiedBy>
  <cp:revision>7</cp:revision>
  <dcterms:created xsi:type="dcterms:W3CDTF">2022-01-10T18:50:02Z</dcterms:created>
  <dcterms:modified xsi:type="dcterms:W3CDTF">2022-01-11T07:26:18Z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